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6" r:id="rId5"/>
    <p:sldId id="277" r:id="rId6"/>
    <p:sldId id="286" r:id="rId7"/>
    <p:sldId id="278" r:id="rId8"/>
    <p:sldId id="287" r:id="rId9"/>
    <p:sldId id="262" r:id="rId10"/>
    <p:sldId id="261" r:id="rId11"/>
    <p:sldId id="263" r:id="rId12"/>
    <p:sldId id="289" r:id="rId13"/>
    <p:sldId id="264" r:id="rId14"/>
    <p:sldId id="290" r:id="rId15"/>
    <p:sldId id="291" r:id="rId16"/>
    <p:sldId id="281" r:id="rId17"/>
    <p:sldId id="265" r:id="rId18"/>
    <p:sldId id="294" r:id="rId19"/>
    <p:sldId id="292" r:id="rId20"/>
    <p:sldId id="282" r:id="rId21"/>
    <p:sldId id="293" r:id="rId22"/>
    <p:sldId id="307" r:id="rId23"/>
    <p:sldId id="260" r:id="rId24"/>
    <p:sldId id="280" r:id="rId25"/>
    <p:sldId id="288" r:id="rId26"/>
    <p:sldId id="301" r:id="rId27"/>
    <p:sldId id="302" r:id="rId28"/>
    <p:sldId id="303" r:id="rId29"/>
    <p:sldId id="304" r:id="rId30"/>
    <p:sldId id="300" r:id="rId31"/>
    <p:sldId id="305" r:id="rId32"/>
    <p:sldId id="308" r:id="rId33"/>
    <p:sldId id="306" r:id="rId34"/>
    <p:sldId id="299" r:id="rId35"/>
    <p:sldId id="267" r:id="rId36"/>
    <p:sldId id="268" r:id="rId37"/>
    <p:sldId id="284" r:id="rId38"/>
    <p:sldId id="310" r:id="rId39"/>
    <p:sldId id="295" r:id="rId40"/>
    <p:sldId id="311" r:id="rId41"/>
    <p:sldId id="312" r:id="rId42"/>
    <p:sldId id="313" r:id="rId43"/>
    <p:sldId id="314" r:id="rId44"/>
    <p:sldId id="283" r:id="rId45"/>
    <p:sldId id="296" r:id="rId46"/>
    <p:sldId id="297" r:id="rId47"/>
    <p:sldId id="315" r:id="rId48"/>
    <p:sldId id="316" r:id="rId49"/>
    <p:sldId id="317" r:id="rId50"/>
    <p:sldId id="320" r:id="rId51"/>
    <p:sldId id="319" r:id="rId52"/>
    <p:sldId id="298" r:id="rId53"/>
    <p:sldId id="321" r:id="rId54"/>
    <p:sldId id="322" r:id="rId55"/>
    <p:sldId id="323" r:id="rId56"/>
    <p:sldId id="270" r:id="rId57"/>
    <p:sldId id="271" r:id="rId58"/>
    <p:sldId id="272" r:id="rId59"/>
    <p:sldId id="273" r:id="rId60"/>
    <p:sldId id="274" r:id="rId61"/>
    <p:sldId id="27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43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7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36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47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45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42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59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0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26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8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8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54793-04B1-46B4-8AC3-25FE49D91FED}" type="datetimeFigureOut">
              <a:rPr lang="en-US" smtClean="0">
                <a:solidFill>
                  <a:prstClr val="black">
                    <a:tint val="75000"/>
                  </a:prstClr>
                </a:solidFill>
              </a:rPr>
              <a:pPr/>
              <a:t>9/14/2019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06886-CABA-4505-A63E-1241A7632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993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57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951411" y="2577861"/>
            <a:ext cx="8776691" cy="14532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chemeClr val="bg1"/>
                </a:solidFill>
                <a:latin typeface="Rockwell" charset="0"/>
                <a:ea typeface="Rockwell" charset="0"/>
                <a:cs typeface="Rockwell" charset="0"/>
              </a:rPr>
              <a:t>YOUR HEART WILL FOLLOW YOUR TREASURE </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394243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102558" y="2663201"/>
            <a:ext cx="10591460" cy="21792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prstClr val="white"/>
                </a:solidFill>
                <a:latin typeface="Rockwell" charset="0"/>
                <a:ea typeface="Rockwell" charset="0"/>
                <a:cs typeface="Rockwell" charset="0"/>
              </a:rPr>
              <a:t>WHATEVER YOUR HEART WRAPS AROUND IT WILL BIRTH IN THE NATURAL.</a:t>
            </a:r>
          </a:p>
        </p:txBody>
      </p:sp>
    </p:spTree>
    <p:extLst>
      <p:ext uri="{BB962C8B-B14F-4D97-AF65-F5344CB8AC3E}">
        <p14:creationId xmlns:p14="http://schemas.microsoft.com/office/powerpoint/2010/main" val="3898022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102558" y="1643270"/>
            <a:ext cx="10591460" cy="35834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prstClr val="white"/>
                </a:solidFill>
                <a:latin typeface="Rockwell" charset="0"/>
                <a:ea typeface="Rockwell" charset="0"/>
                <a:cs typeface="Rockwell" charset="0"/>
              </a:rPr>
              <a:t>ACCORDING TO MATTHEW 6 THERE ARE 3 RIGHTEOUS ACT</a:t>
            </a:r>
          </a:p>
          <a:p>
            <a:pPr marL="742950" indent="-742950">
              <a:buAutoNum type="arabicPeriod"/>
            </a:pPr>
            <a:r>
              <a:rPr lang="en-US" sz="4400" b="1" dirty="0" smtClean="0">
                <a:solidFill>
                  <a:prstClr val="white"/>
                </a:solidFill>
                <a:latin typeface="Rockwell" charset="0"/>
                <a:ea typeface="Rockwell" charset="0"/>
                <a:cs typeface="Rockwell" charset="0"/>
              </a:rPr>
              <a:t>GIVING (GENEROSITY) </a:t>
            </a:r>
          </a:p>
          <a:p>
            <a:pPr marL="742950" indent="-742950">
              <a:buAutoNum type="arabicPeriod"/>
            </a:pPr>
            <a:r>
              <a:rPr lang="en-US" sz="4400" b="1" dirty="0" smtClean="0">
                <a:solidFill>
                  <a:prstClr val="white"/>
                </a:solidFill>
                <a:latin typeface="Rockwell" charset="0"/>
                <a:ea typeface="Rockwell" charset="0"/>
                <a:cs typeface="Rockwell" charset="0"/>
              </a:rPr>
              <a:t>PRAYING</a:t>
            </a:r>
          </a:p>
          <a:p>
            <a:pPr marL="742950" indent="-742950">
              <a:buAutoNum type="arabicPeriod"/>
            </a:pPr>
            <a:r>
              <a:rPr lang="en-US" sz="4400" b="1" dirty="0" smtClean="0">
                <a:solidFill>
                  <a:prstClr val="white"/>
                </a:solidFill>
                <a:latin typeface="Rockwell" charset="0"/>
                <a:ea typeface="Rockwell" charset="0"/>
                <a:cs typeface="Rockwell" charset="0"/>
              </a:rPr>
              <a:t>FASTING</a:t>
            </a:r>
          </a:p>
        </p:txBody>
      </p:sp>
    </p:spTree>
    <p:extLst>
      <p:ext uri="{BB962C8B-B14F-4D97-AF65-F5344CB8AC3E}">
        <p14:creationId xmlns:p14="http://schemas.microsoft.com/office/powerpoint/2010/main" val="120498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719591" y="1609860"/>
            <a:ext cx="9369119" cy="34386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prstClr val="white"/>
                </a:solidFill>
                <a:latin typeface="Rockwell" charset="0"/>
                <a:ea typeface="Rockwell" charset="0"/>
                <a:cs typeface="Rockwell" charset="0"/>
              </a:rPr>
              <a:t>RIGHTEOUS PEOPLE ARE GENEROUS AND GENEROUS PEOPLE ARE RIGHTEOUS ACCORDING TO JEWISH THINKING</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334441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719591" y="2740573"/>
            <a:ext cx="9369119" cy="15352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prstClr val="white"/>
                </a:solidFill>
                <a:latin typeface="Rockwell" charset="0"/>
                <a:ea typeface="Rockwell" charset="0"/>
                <a:cs typeface="Rockwell" charset="0"/>
              </a:rPr>
              <a:t>EVERYTHING OUT OF GOD IS THREE (3) DIMENSIONAL </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3340002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719591" y="2240925"/>
            <a:ext cx="9369119" cy="20348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prstClr val="white"/>
                </a:solidFill>
                <a:latin typeface="Rockwell" charset="0"/>
                <a:ea typeface="Rockwell" charset="0"/>
                <a:cs typeface="Rockwell" charset="0"/>
              </a:rPr>
              <a:t>ACCORDING TO THE BIBLE RIGHTEOUSNESS WAS DEFINED BY GENEROSITY</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412116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719591" y="2740573"/>
            <a:ext cx="9369119" cy="15352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prstClr val="white"/>
                </a:solidFill>
                <a:latin typeface="Rockwell" charset="0"/>
                <a:ea typeface="Rockwell" charset="0"/>
                <a:cs typeface="Rockwell" charset="0"/>
              </a:rPr>
              <a:t>GIVING IS OUT OF GOD SO IT IS THREE (3) DIMENSIONAL </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30191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764767" y="3313038"/>
            <a:ext cx="4957738" cy="16195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prstClr val="white"/>
                </a:solidFill>
                <a:latin typeface="Rockwell" charset="0"/>
                <a:ea typeface="Rockwell" charset="0"/>
                <a:cs typeface="Rockwell" charset="0"/>
              </a:rPr>
              <a:t>FIRST FRUIT </a:t>
            </a:r>
          </a:p>
          <a:p>
            <a:r>
              <a:rPr lang="en-US" sz="4800" b="1" dirty="0">
                <a:solidFill>
                  <a:prstClr val="white"/>
                </a:solidFill>
                <a:latin typeface="Rockwell" charset="0"/>
                <a:ea typeface="Rockwell" charset="0"/>
                <a:cs typeface="Rockwell" charset="0"/>
              </a:rPr>
              <a:t>(TERUMAH)</a:t>
            </a:r>
          </a:p>
        </p:txBody>
      </p:sp>
      <p:sp>
        <p:nvSpPr>
          <p:cNvPr id="3" name="Rectangle 2"/>
          <p:cNvSpPr/>
          <p:nvPr/>
        </p:nvSpPr>
        <p:spPr>
          <a:xfrm>
            <a:off x="5865263" y="2367995"/>
            <a:ext cx="756746" cy="756746"/>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solidFill>
                  <a:srgbClr val="FF0000"/>
                </a:solidFill>
                <a:latin typeface="Choplin Book" panose="00000500000000000000" pitchFamily="50" charset="0"/>
              </a:rPr>
              <a:t>1</a:t>
            </a:r>
            <a:endParaRPr lang="en-US" sz="4000" dirty="0">
              <a:solidFill>
                <a:srgbClr val="FF0000"/>
              </a:solidFill>
            </a:endParaRPr>
          </a:p>
        </p:txBody>
      </p:sp>
    </p:spTree>
    <p:extLst>
      <p:ext uri="{BB962C8B-B14F-4D97-AF65-F5344CB8AC3E}">
        <p14:creationId xmlns:p14="http://schemas.microsoft.com/office/powerpoint/2010/main" val="101015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92531" y="786126"/>
            <a:ext cx="11127243" cy="4223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FIRST FRUITS WAS MENTIONED 87 TIMES IN THE TORAH BUT WAS TRANSLATED 13 DIFFERENT WAYS IN THE ENGLISH BIBLE!</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1314828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18290" y="747490"/>
            <a:ext cx="11127243" cy="4223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FF00"/>
                </a:solidFill>
                <a:latin typeface="Rockwell" charset="0"/>
                <a:ea typeface="Rockwell" charset="0"/>
                <a:cs typeface="Rockwell" charset="0"/>
              </a:rPr>
              <a:t>Proverbs 3:9-10 (NKJV)</a:t>
            </a:r>
          </a:p>
          <a:p>
            <a:r>
              <a:rPr lang="en-US" sz="4400" b="1" dirty="0" smtClean="0">
                <a:solidFill>
                  <a:srgbClr val="FFFF00"/>
                </a:solidFill>
                <a:latin typeface="Rockwell" charset="0"/>
                <a:ea typeface="Rockwell" charset="0"/>
                <a:cs typeface="Rockwell" charset="0"/>
              </a:rPr>
              <a:t>9 </a:t>
            </a:r>
            <a:r>
              <a:rPr lang="en-US" sz="4400" b="1" dirty="0" smtClean="0">
                <a:solidFill>
                  <a:schemeClr val="bg1"/>
                </a:solidFill>
                <a:latin typeface="Rockwell" charset="0"/>
                <a:ea typeface="Rockwell" charset="0"/>
                <a:cs typeface="Rockwell" charset="0"/>
              </a:rPr>
              <a:t>“Honor </a:t>
            </a:r>
            <a:r>
              <a:rPr lang="en-US" sz="4400" b="1" dirty="0">
                <a:solidFill>
                  <a:schemeClr val="bg1"/>
                </a:solidFill>
                <a:latin typeface="Rockwell" charset="0"/>
                <a:ea typeface="Rockwell" charset="0"/>
                <a:cs typeface="Rockwell" charset="0"/>
              </a:rPr>
              <a:t>the LORD with your possessions, And with the </a:t>
            </a:r>
            <a:r>
              <a:rPr lang="en-US" sz="4400" b="1" dirty="0" smtClean="0">
                <a:solidFill>
                  <a:schemeClr val="bg1"/>
                </a:solidFill>
                <a:latin typeface="Rockwell" charset="0"/>
                <a:ea typeface="Rockwell" charset="0"/>
                <a:cs typeface="Rockwell" charset="0"/>
              </a:rPr>
              <a:t>first fruits </a:t>
            </a:r>
            <a:r>
              <a:rPr lang="en-US" sz="4400" b="1" dirty="0">
                <a:solidFill>
                  <a:schemeClr val="bg1"/>
                </a:solidFill>
                <a:latin typeface="Rockwell" charset="0"/>
                <a:ea typeface="Rockwell" charset="0"/>
                <a:cs typeface="Rockwell" charset="0"/>
              </a:rPr>
              <a:t>of all your increase</a:t>
            </a:r>
            <a:r>
              <a:rPr lang="en-US" sz="4400" b="1" dirty="0" smtClean="0">
                <a:solidFill>
                  <a:schemeClr val="bg1"/>
                </a:solidFill>
                <a:latin typeface="Rockwell" charset="0"/>
                <a:ea typeface="Rockwell" charset="0"/>
                <a:cs typeface="Rockwell" charset="0"/>
              </a:rPr>
              <a:t>;”</a:t>
            </a:r>
            <a:r>
              <a:rPr lang="en-US" sz="4400" b="1" dirty="0" smtClean="0">
                <a:solidFill>
                  <a:srgbClr val="FFFF00"/>
                </a:solidFill>
                <a:latin typeface="Rockwell" charset="0"/>
                <a:ea typeface="Rockwell" charset="0"/>
                <a:cs typeface="Rockwell" charset="0"/>
              </a:rPr>
              <a:t>10</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“So your barns will be filled with plenty, And your vats will overflow with new wine.”</a:t>
            </a:r>
          </a:p>
        </p:txBody>
      </p:sp>
    </p:spTree>
    <p:extLst>
      <p:ext uri="{BB962C8B-B14F-4D97-AF65-F5344CB8AC3E}">
        <p14:creationId xmlns:p14="http://schemas.microsoft.com/office/powerpoint/2010/main" val="206424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519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53895" y="296729"/>
            <a:ext cx="11127243" cy="4223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smtClean="0">
                <a:solidFill>
                  <a:srgbClr val="FFFF00"/>
                </a:solidFill>
                <a:latin typeface="Rockwell" charset="0"/>
                <a:ea typeface="Rockwell" charset="0"/>
                <a:cs typeface="Rockwell" charset="0"/>
              </a:rPr>
              <a:t>Neh</a:t>
            </a:r>
            <a:r>
              <a:rPr lang="en-US" sz="4400" b="1" dirty="0" smtClean="0">
                <a:solidFill>
                  <a:srgbClr val="FFFF00"/>
                </a:solidFill>
                <a:latin typeface="Rockwell" charset="0"/>
                <a:ea typeface="Rockwell" charset="0"/>
                <a:cs typeface="Rockwell" charset="0"/>
              </a:rPr>
              <a:t> 12:44 NIV</a:t>
            </a:r>
            <a:endParaRPr lang="en-US" sz="4400" b="1" dirty="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44</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At that time men were appointed to be in charge of the storerooms for the contributions, </a:t>
            </a:r>
            <a:r>
              <a:rPr lang="en-US" sz="4400" b="1" u="sng" dirty="0" err="1">
                <a:solidFill>
                  <a:schemeClr val="bg1"/>
                </a:solidFill>
                <a:latin typeface="Rockwell" charset="0"/>
                <a:ea typeface="Rockwell" charset="0"/>
                <a:cs typeface="Rockwell" charset="0"/>
              </a:rPr>
              <a:t>firstfruits</a:t>
            </a:r>
            <a:r>
              <a:rPr lang="en-US" sz="4400" b="1" u="sng" dirty="0">
                <a:solidFill>
                  <a:schemeClr val="bg1"/>
                </a:solidFill>
                <a:latin typeface="Rockwell" charset="0"/>
                <a:ea typeface="Rockwell" charset="0"/>
                <a:cs typeface="Rockwell" charset="0"/>
              </a:rPr>
              <a:t> and tithes</a:t>
            </a:r>
            <a:r>
              <a:rPr lang="en-US" sz="4400" b="1" dirty="0">
                <a:solidFill>
                  <a:schemeClr val="bg1"/>
                </a:solidFill>
                <a:latin typeface="Rockwell" charset="0"/>
                <a:ea typeface="Rockwell" charset="0"/>
                <a:cs typeface="Rockwell" charset="0"/>
              </a:rPr>
              <a:t>. From the fields around the towns they were to bring into the storerooms the portions required by the Law for the priests and the Levites, for Judah was pleased with the ministering priests and Levites. </a:t>
            </a:r>
          </a:p>
          <a:p>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1731467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92531" y="786126"/>
            <a:ext cx="11127243" cy="4223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smtClean="0">
                <a:solidFill>
                  <a:srgbClr val="FFFF00"/>
                </a:solidFill>
                <a:latin typeface="Rockwell" charset="0"/>
                <a:ea typeface="Rockwell" charset="0"/>
                <a:cs typeface="Rockwell" charset="0"/>
              </a:rPr>
              <a:t>Num</a:t>
            </a:r>
            <a:r>
              <a:rPr lang="en-US" sz="4400" b="1" dirty="0" smtClean="0">
                <a:solidFill>
                  <a:srgbClr val="FFFF00"/>
                </a:solidFill>
                <a:latin typeface="Rockwell" charset="0"/>
                <a:ea typeface="Rockwell" charset="0"/>
                <a:cs typeface="Rockwell" charset="0"/>
              </a:rPr>
              <a:t> 31:41 NKJV</a:t>
            </a:r>
          </a:p>
          <a:p>
            <a:endParaRPr lang="en-US" sz="4400" b="1" dirty="0">
              <a:solidFill>
                <a:schemeClr val="bg1"/>
              </a:solidFill>
              <a:latin typeface="Rockwell" charset="0"/>
              <a:ea typeface="Rockwell" charset="0"/>
              <a:cs typeface="Rockwell" charset="0"/>
            </a:endParaRPr>
          </a:p>
          <a:p>
            <a:r>
              <a:rPr lang="en-US" sz="4400" b="1" dirty="0">
                <a:solidFill>
                  <a:srgbClr val="FFFF00"/>
                </a:solidFill>
                <a:latin typeface="Rockwell" charset="0"/>
                <a:ea typeface="Rockwell" charset="0"/>
                <a:cs typeface="Rockwell" charset="0"/>
              </a:rPr>
              <a:t>41</a:t>
            </a:r>
            <a:r>
              <a:rPr lang="en-US" sz="4400" b="1" dirty="0">
                <a:solidFill>
                  <a:schemeClr val="bg1"/>
                </a:solidFill>
                <a:latin typeface="Rockwell" charset="0"/>
                <a:ea typeface="Rockwell" charset="0"/>
                <a:cs typeface="Rockwell" charset="0"/>
              </a:rPr>
              <a:t> So Moses gave the </a:t>
            </a:r>
            <a:r>
              <a:rPr lang="en-US" sz="4400" b="1" u="sng" dirty="0">
                <a:solidFill>
                  <a:schemeClr val="bg1"/>
                </a:solidFill>
                <a:latin typeface="Rockwell" charset="0"/>
                <a:ea typeface="Rockwell" charset="0"/>
                <a:cs typeface="Rockwell" charset="0"/>
              </a:rPr>
              <a:t>tribute</a:t>
            </a:r>
            <a:r>
              <a:rPr lang="en-US" sz="4400" b="1" dirty="0">
                <a:solidFill>
                  <a:schemeClr val="bg1"/>
                </a:solidFill>
                <a:latin typeface="Rockwell" charset="0"/>
                <a:ea typeface="Rockwell" charset="0"/>
                <a:cs typeface="Rockwell" charset="0"/>
              </a:rPr>
              <a:t> which was </a:t>
            </a:r>
            <a:r>
              <a:rPr lang="en-US" sz="4400" b="1" u="sng" dirty="0">
                <a:solidFill>
                  <a:schemeClr val="bg1"/>
                </a:solidFill>
                <a:latin typeface="Rockwell" charset="0"/>
                <a:ea typeface="Rockwell" charset="0"/>
                <a:cs typeface="Rockwell" charset="0"/>
              </a:rPr>
              <a:t>the Lord's heave offering </a:t>
            </a:r>
            <a:r>
              <a:rPr lang="en-US" sz="4400" b="1" dirty="0">
                <a:solidFill>
                  <a:schemeClr val="bg1"/>
                </a:solidFill>
                <a:latin typeface="Rockwell" charset="0"/>
                <a:ea typeface="Rockwell" charset="0"/>
                <a:cs typeface="Rockwell" charset="0"/>
              </a:rPr>
              <a:t>to </a:t>
            </a:r>
            <a:r>
              <a:rPr lang="en-US" sz="4400" b="1" u="sng" dirty="0" err="1">
                <a:solidFill>
                  <a:schemeClr val="bg1"/>
                </a:solidFill>
                <a:latin typeface="Rockwell" charset="0"/>
                <a:ea typeface="Rockwell" charset="0"/>
                <a:cs typeface="Rockwell" charset="0"/>
              </a:rPr>
              <a:t>Eleazar</a:t>
            </a:r>
            <a:r>
              <a:rPr lang="en-US" sz="4400" b="1" u="sng" dirty="0">
                <a:solidFill>
                  <a:schemeClr val="bg1"/>
                </a:solidFill>
                <a:latin typeface="Rockwell" charset="0"/>
                <a:ea typeface="Rockwell" charset="0"/>
                <a:cs typeface="Rockwell" charset="0"/>
              </a:rPr>
              <a:t> the priest, </a:t>
            </a:r>
            <a:r>
              <a:rPr lang="en-US" sz="4400" b="1" dirty="0">
                <a:solidFill>
                  <a:schemeClr val="bg1"/>
                </a:solidFill>
                <a:latin typeface="Rockwell" charset="0"/>
                <a:ea typeface="Rockwell" charset="0"/>
                <a:cs typeface="Rockwell" charset="0"/>
              </a:rPr>
              <a:t>as the Lord commanded Moses. </a:t>
            </a:r>
          </a:p>
        </p:txBody>
      </p:sp>
    </p:spTree>
    <p:extLst>
      <p:ext uri="{BB962C8B-B14F-4D97-AF65-F5344CB8AC3E}">
        <p14:creationId xmlns:p14="http://schemas.microsoft.com/office/powerpoint/2010/main" val="4220544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92531" y="786126"/>
            <a:ext cx="11127243" cy="4223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smtClean="0">
                <a:solidFill>
                  <a:srgbClr val="FFFF00"/>
                </a:solidFill>
                <a:latin typeface="Rockwell" charset="0"/>
                <a:ea typeface="Rockwell" charset="0"/>
                <a:cs typeface="Rockwell" charset="0"/>
              </a:rPr>
              <a:t>Ezek</a:t>
            </a:r>
            <a:r>
              <a:rPr lang="en-US" sz="4400" b="1" dirty="0" smtClean="0">
                <a:solidFill>
                  <a:srgbClr val="FFFF00"/>
                </a:solidFill>
                <a:latin typeface="Rockwell" charset="0"/>
                <a:ea typeface="Rockwell" charset="0"/>
                <a:cs typeface="Rockwell" charset="0"/>
              </a:rPr>
              <a:t> 44:30 NJKV</a:t>
            </a:r>
            <a:endParaRPr lang="en-US" sz="4400" b="1" dirty="0">
              <a:solidFill>
                <a:srgbClr val="FFFF00"/>
              </a:solidFill>
              <a:latin typeface="Rockwell" charset="0"/>
              <a:ea typeface="Rockwell" charset="0"/>
              <a:cs typeface="Rockwell" charset="0"/>
            </a:endParaRPr>
          </a:p>
          <a:p>
            <a:r>
              <a:rPr lang="en-US" sz="4400" b="1" dirty="0">
                <a:solidFill>
                  <a:srgbClr val="FFFF00"/>
                </a:solidFill>
                <a:latin typeface="Rockwell" charset="0"/>
                <a:ea typeface="Rockwell" charset="0"/>
                <a:cs typeface="Rockwell" charset="0"/>
              </a:rPr>
              <a:t>30</a:t>
            </a:r>
            <a:r>
              <a:rPr lang="en-US" sz="4400" b="1" dirty="0">
                <a:solidFill>
                  <a:schemeClr val="bg1"/>
                </a:solidFill>
                <a:latin typeface="Rockwell" charset="0"/>
                <a:ea typeface="Rockwell" charset="0"/>
                <a:cs typeface="Rockwell" charset="0"/>
              </a:rPr>
              <a:t> The best of all </a:t>
            </a:r>
            <a:r>
              <a:rPr lang="en-US" sz="4400" b="1" u="sng" dirty="0" err="1">
                <a:solidFill>
                  <a:schemeClr val="bg1"/>
                </a:solidFill>
                <a:latin typeface="Rockwell" charset="0"/>
                <a:ea typeface="Rockwell" charset="0"/>
                <a:cs typeface="Rockwell" charset="0"/>
              </a:rPr>
              <a:t>firstfruits</a:t>
            </a:r>
            <a:r>
              <a:rPr lang="en-US" sz="4400" b="1" dirty="0">
                <a:solidFill>
                  <a:schemeClr val="bg1"/>
                </a:solidFill>
                <a:latin typeface="Rockwell" charset="0"/>
                <a:ea typeface="Rockwell" charset="0"/>
                <a:cs typeface="Rockwell" charset="0"/>
              </a:rPr>
              <a:t> of any kind, and every sacrifice of any kind from all your sacrifices, shall be the priest's; also you shall give to the priest the first of your ground meal, to cause a blessing to rest on your </a:t>
            </a:r>
            <a:r>
              <a:rPr lang="en-US" sz="4400" b="1" dirty="0" smtClean="0">
                <a:solidFill>
                  <a:schemeClr val="bg1"/>
                </a:solidFill>
                <a:latin typeface="Rockwell" charset="0"/>
                <a:ea typeface="Rockwell" charset="0"/>
                <a:cs typeface="Rockwell" charset="0"/>
              </a:rPr>
              <a:t>house</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455957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547615" y="464155"/>
            <a:ext cx="11326707" cy="5537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FF00"/>
                </a:solidFill>
                <a:latin typeface="Rockwell" charset="0"/>
                <a:ea typeface="Rockwell" charset="0"/>
                <a:cs typeface="Rockwell" charset="0"/>
              </a:rPr>
              <a:t>Matthew </a:t>
            </a:r>
            <a:r>
              <a:rPr lang="en-US" sz="4400" b="1" dirty="0" smtClean="0">
                <a:solidFill>
                  <a:srgbClr val="FFFF00"/>
                </a:solidFill>
                <a:latin typeface="Rockwell" charset="0"/>
                <a:ea typeface="Rockwell" charset="0"/>
                <a:cs typeface="Rockwell" charset="0"/>
              </a:rPr>
              <a:t>6:19-23 </a:t>
            </a:r>
            <a:r>
              <a:rPr lang="en-US" sz="4400" b="1" dirty="0">
                <a:solidFill>
                  <a:srgbClr val="FFFF00"/>
                </a:solidFill>
                <a:latin typeface="Rockwell" charset="0"/>
                <a:ea typeface="Rockwell" charset="0"/>
                <a:cs typeface="Rockwell" charset="0"/>
              </a:rPr>
              <a:t>(NKJV)</a:t>
            </a:r>
          </a:p>
          <a:p>
            <a:r>
              <a:rPr lang="en-US" sz="4400" b="1" dirty="0">
                <a:solidFill>
                  <a:srgbClr val="FFFF00"/>
                </a:solidFill>
                <a:latin typeface="Rockwell" charset="0"/>
                <a:ea typeface="Rockwell" charset="0"/>
                <a:cs typeface="Rockwell" charset="0"/>
              </a:rPr>
              <a:t>19</a:t>
            </a:r>
            <a:r>
              <a:rPr lang="en-US" sz="4400" b="1" dirty="0">
                <a:solidFill>
                  <a:schemeClr val="bg1"/>
                </a:solidFill>
                <a:latin typeface="Rockwell" charset="0"/>
                <a:ea typeface="Rockwell" charset="0"/>
                <a:cs typeface="Rockwell" charset="0"/>
              </a:rPr>
              <a:t> “Do not lay up for yourselves treasures on earth, where moth and rust destroy and where thieves break in and steal;” </a:t>
            </a:r>
            <a:r>
              <a:rPr lang="en-US" sz="4400" b="1" dirty="0">
                <a:solidFill>
                  <a:srgbClr val="FFFF00"/>
                </a:solidFill>
                <a:latin typeface="Rockwell" charset="0"/>
                <a:ea typeface="Rockwell" charset="0"/>
                <a:cs typeface="Rockwell" charset="0"/>
              </a:rPr>
              <a:t>20</a:t>
            </a:r>
            <a:r>
              <a:rPr lang="en-US" sz="4400" b="1" dirty="0">
                <a:solidFill>
                  <a:schemeClr val="bg1"/>
                </a:solidFill>
                <a:latin typeface="Rockwell" charset="0"/>
                <a:ea typeface="Rockwell" charset="0"/>
                <a:cs typeface="Rockwell" charset="0"/>
              </a:rPr>
              <a:t> “but lay up for yourselves treasures in heaven, where neither moth nor rust destroys and where thieves do not break in and steal</a:t>
            </a:r>
            <a:r>
              <a:rPr lang="en-US" sz="4400" b="1" dirty="0" smtClean="0">
                <a:solidFill>
                  <a:schemeClr val="bg1"/>
                </a:solidFill>
                <a:latin typeface="Rockwell" charset="0"/>
                <a:ea typeface="Rockwell" charset="0"/>
                <a:cs typeface="Rockwell" charset="0"/>
              </a:rPr>
              <a:t>.”</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4196088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63524" y="541428"/>
            <a:ext cx="11030494" cy="439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FF00"/>
                </a:solidFill>
                <a:latin typeface="Rockwell" charset="0"/>
                <a:ea typeface="Rockwell" charset="0"/>
                <a:cs typeface="Rockwell" charset="0"/>
              </a:rPr>
              <a:t>Matthew </a:t>
            </a:r>
            <a:r>
              <a:rPr lang="en-US" sz="4400" b="1" dirty="0" smtClean="0">
                <a:solidFill>
                  <a:srgbClr val="FFFF00"/>
                </a:solidFill>
                <a:latin typeface="Rockwell" charset="0"/>
                <a:ea typeface="Rockwell" charset="0"/>
                <a:cs typeface="Rockwell" charset="0"/>
              </a:rPr>
              <a:t>6:19-23 </a:t>
            </a:r>
            <a:r>
              <a:rPr lang="en-US" sz="4400" b="1" dirty="0">
                <a:solidFill>
                  <a:srgbClr val="FFFF00"/>
                </a:solidFill>
                <a:latin typeface="Rockwell" charset="0"/>
                <a:ea typeface="Rockwell" charset="0"/>
                <a:cs typeface="Rockwell" charset="0"/>
              </a:rPr>
              <a:t>(NKJV)</a:t>
            </a:r>
          </a:p>
          <a:p>
            <a:r>
              <a:rPr lang="en-US" sz="4400" b="1" dirty="0" smtClean="0">
                <a:solidFill>
                  <a:srgbClr val="FFFF00"/>
                </a:solidFill>
                <a:latin typeface="Rockwell" charset="0"/>
                <a:ea typeface="Rockwell" charset="0"/>
                <a:cs typeface="Rockwell" charset="0"/>
              </a:rPr>
              <a:t>21</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“For where your treasure is, there your heart will be also.” </a:t>
            </a:r>
            <a:r>
              <a:rPr lang="en-US" sz="4400" b="1" dirty="0">
                <a:solidFill>
                  <a:srgbClr val="FFFF00"/>
                </a:solidFill>
                <a:latin typeface="Rockwell" charset="0"/>
                <a:ea typeface="Rockwell" charset="0"/>
                <a:cs typeface="Rockwell" charset="0"/>
              </a:rPr>
              <a:t>22</a:t>
            </a:r>
            <a:r>
              <a:rPr lang="en-US" sz="4400" b="1" dirty="0">
                <a:solidFill>
                  <a:schemeClr val="bg1"/>
                </a:solidFill>
                <a:latin typeface="Rockwell" charset="0"/>
                <a:ea typeface="Rockwell" charset="0"/>
                <a:cs typeface="Rockwell" charset="0"/>
              </a:rPr>
              <a:t> ““The lamp of the body is the eye. If therefore your eye is good, your whole body will be full of light.”</a:t>
            </a:r>
          </a:p>
        </p:txBody>
      </p:sp>
    </p:spTree>
    <p:extLst>
      <p:ext uri="{BB962C8B-B14F-4D97-AF65-F5344CB8AC3E}">
        <p14:creationId xmlns:p14="http://schemas.microsoft.com/office/powerpoint/2010/main" val="2151378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63524" y="541428"/>
            <a:ext cx="11030494" cy="439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Matthew 6:19-23 </a:t>
            </a:r>
            <a:r>
              <a:rPr lang="en-US" sz="4400" b="1" dirty="0">
                <a:solidFill>
                  <a:srgbClr val="FFFF00"/>
                </a:solidFill>
                <a:latin typeface="Rockwell" charset="0"/>
                <a:ea typeface="Rockwell" charset="0"/>
                <a:cs typeface="Rockwell" charset="0"/>
              </a:rPr>
              <a:t>(NKJV)</a:t>
            </a:r>
          </a:p>
          <a:p>
            <a:r>
              <a:rPr lang="en-US" sz="4400" b="1" dirty="0" smtClean="0">
                <a:solidFill>
                  <a:srgbClr val="FFFF00"/>
                </a:solidFill>
                <a:latin typeface="Rockwell" charset="0"/>
                <a:ea typeface="Rockwell" charset="0"/>
                <a:cs typeface="Rockwell" charset="0"/>
              </a:rPr>
              <a:t>23</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But if your eye is bad, your whole body will be full of darkness. If therefore the light that is in you is darkness, how great is that darkness</a:t>
            </a:r>
            <a:r>
              <a:rPr lang="en-US" sz="4400" b="1" dirty="0" smtClean="0">
                <a:solidFill>
                  <a:schemeClr val="bg1"/>
                </a:solidFill>
                <a:latin typeface="Rockwell" charset="0"/>
                <a:ea typeface="Rockwell" charset="0"/>
                <a:cs typeface="Rockwell" charset="0"/>
              </a:rPr>
              <a:t>!</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136527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63524" y="1185371"/>
            <a:ext cx="11030494" cy="439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Gal 6:6-9 MESSAGE</a:t>
            </a:r>
            <a:endParaRPr lang="en-US" sz="4400" b="1" dirty="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6 </a:t>
            </a:r>
            <a:r>
              <a:rPr lang="en-US" sz="4400" b="1" dirty="0">
                <a:solidFill>
                  <a:schemeClr val="bg1"/>
                </a:solidFill>
                <a:latin typeface="Rockwell" charset="0"/>
                <a:ea typeface="Rockwell" charset="0"/>
                <a:cs typeface="Rockwell" charset="0"/>
              </a:rPr>
              <a:t>Be very sure now, you who have been trained to a self-sufficient maturity, that you enter into a generous common life with those who have trained you, sharing all the good things that you have and experience. </a:t>
            </a:r>
          </a:p>
          <a:p>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2135004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89282" y="966431"/>
            <a:ext cx="11030494" cy="439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Gal 6:6-9 MESSAGE</a:t>
            </a:r>
            <a:endParaRPr lang="en-US" sz="4400" b="1" dirty="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7</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Don't be misled: No one makes a fool of God. What a person plants, he will harvest. The person who plants selfishness, ignoring the needs of others — ignoring God! —   </a:t>
            </a:r>
          </a:p>
        </p:txBody>
      </p:sp>
    </p:spTree>
    <p:extLst>
      <p:ext uri="{BB962C8B-B14F-4D97-AF65-F5344CB8AC3E}">
        <p14:creationId xmlns:p14="http://schemas.microsoft.com/office/powerpoint/2010/main" val="3318595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89281" y="811884"/>
            <a:ext cx="11030494" cy="439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Gal 6:6-9 MESSAGE</a:t>
            </a:r>
            <a:endParaRPr lang="en-US" sz="4400" b="1" dirty="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8</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harvests a crop of weeds. All he'll have to show for his life is weeds! But the one who plants in response to God, letting God's Spirit do the growth work in him, harvests a crop of real life, eternal life. </a:t>
            </a:r>
          </a:p>
          <a:p>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3401143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63524" y="1017946"/>
            <a:ext cx="11030494" cy="439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Gal 6:6-9 MESSAGE</a:t>
            </a:r>
            <a:endParaRPr lang="en-US" sz="4400" b="1" dirty="0">
              <a:solidFill>
                <a:srgbClr val="FFFF00"/>
              </a:solidFill>
              <a:latin typeface="Rockwell" charset="0"/>
              <a:ea typeface="Rockwell" charset="0"/>
              <a:cs typeface="Rockwell" charset="0"/>
            </a:endParaRPr>
          </a:p>
          <a:p>
            <a:r>
              <a:rPr lang="en-US" sz="4400" b="1" dirty="0" smtClean="0">
                <a:solidFill>
                  <a:srgbClr val="FFFF00"/>
                </a:solidFill>
                <a:latin typeface="Rockwell" charset="0"/>
                <a:ea typeface="Rockwell" charset="0"/>
                <a:cs typeface="Rockwell" charset="0"/>
              </a:rPr>
              <a:t>9</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So let's not allow ourselves to get fatigued doing good. At the right time we will harvest a good crop if we don't give up, or quit</a:t>
            </a:r>
            <a:r>
              <a:rPr lang="en-US" sz="4400" b="1" dirty="0" smtClean="0">
                <a:solidFill>
                  <a:schemeClr val="bg1"/>
                </a:solidFill>
                <a:latin typeface="Rockwell" charset="0"/>
                <a:ea typeface="Rockwell" charset="0"/>
                <a:cs typeface="Rockwell" charset="0"/>
              </a:rPr>
              <a:t>.</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6547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753676" y="966431"/>
            <a:ext cx="10747158" cy="48033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1 Kings 17:8-16 </a:t>
            </a:r>
            <a:r>
              <a:rPr lang="en-US" sz="4400" b="1" dirty="0">
                <a:solidFill>
                  <a:srgbClr val="FFFF00"/>
                </a:solidFill>
                <a:latin typeface="Rockwell" charset="0"/>
                <a:ea typeface="Rockwell" charset="0"/>
                <a:cs typeface="Rockwell" charset="0"/>
              </a:rPr>
              <a:t>(NKJV)</a:t>
            </a:r>
          </a:p>
          <a:p>
            <a:r>
              <a:rPr lang="en-US" sz="4400" b="1" dirty="0">
                <a:solidFill>
                  <a:srgbClr val="FFC000"/>
                </a:solidFill>
                <a:latin typeface="Rockwell" charset="0"/>
                <a:ea typeface="Rockwell" charset="0"/>
                <a:cs typeface="Rockwell" charset="0"/>
              </a:rPr>
              <a:t>8</a:t>
            </a:r>
            <a:r>
              <a:rPr lang="en-US" sz="4400" b="1" dirty="0">
                <a:solidFill>
                  <a:schemeClr val="bg1"/>
                </a:solidFill>
                <a:latin typeface="Rockwell" charset="0"/>
                <a:ea typeface="Rockwell" charset="0"/>
                <a:cs typeface="Rockwell" charset="0"/>
              </a:rPr>
              <a:t> “Then the word of the LORD came to him, saying, </a:t>
            </a:r>
            <a:r>
              <a:rPr lang="en-US" sz="4400" b="1" dirty="0">
                <a:solidFill>
                  <a:srgbClr val="FFC000"/>
                </a:solidFill>
                <a:latin typeface="Rockwell" charset="0"/>
                <a:ea typeface="Rockwell" charset="0"/>
                <a:cs typeface="Rockwell" charset="0"/>
              </a:rPr>
              <a:t>9</a:t>
            </a:r>
            <a:r>
              <a:rPr lang="en-US" sz="4400" b="1" dirty="0">
                <a:solidFill>
                  <a:schemeClr val="bg1"/>
                </a:solidFill>
                <a:latin typeface="Rockwell" charset="0"/>
                <a:ea typeface="Rockwell" charset="0"/>
                <a:cs typeface="Rockwell" charset="0"/>
              </a:rPr>
              <a:t> “Arise, go to </a:t>
            </a:r>
            <a:r>
              <a:rPr lang="en-US" sz="4400" b="1" dirty="0" err="1">
                <a:solidFill>
                  <a:schemeClr val="bg1"/>
                </a:solidFill>
                <a:latin typeface="Rockwell" charset="0"/>
                <a:ea typeface="Rockwell" charset="0"/>
                <a:cs typeface="Rockwell" charset="0"/>
              </a:rPr>
              <a:t>Zarephath</a:t>
            </a:r>
            <a:r>
              <a:rPr lang="en-US" sz="4400" b="1" dirty="0">
                <a:solidFill>
                  <a:schemeClr val="bg1"/>
                </a:solidFill>
                <a:latin typeface="Rockwell" charset="0"/>
                <a:ea typeface="Rockwell" charset="0"/>
                <a:cs typeface="Rockwell" charset="0"/>
              </a:rPr>
              <a:t>, which belongs to Sidon, and dwell there. See, </a:t>
            </a:r>
            <a:r>
              <a:rPr lang="en-US" sz="4400" b="1" u="sng" dirty="0">
                <a:solidFill>
                  <a:schemeClr val="bg1"/>
                </a:solidFill>
                <a:latin typeface="Rockwell" charset="0"/>
                <a:ea typeface="Rockwell" charset="0"/>
                <a:cs typeface="Rockwell" charset="0"/>
              </a:rPr>
              <a:t>I have commanded </a:t>
            </a:r>
            <a:r>
              <a:rPr lang="en-US" sz="4400" b="1" dirty="0">
                <a:solidFill>
                  <a:schemeClr val="bg1"/>
                </a:solidFill>
                <a:latin typeface="Rockwell" charset="0"/>
                <a:ea typeface="Rockwell" charset="0"/>
                <a:cs typeface="Rockwell" charset="0"/>
              </a:rPr>
              <a:t>a widow there to provide for you</a:t>
            </a:r>
            <a:r>
              <a:rPr lang="en-US" sz="4400" b="1" dirty="0" smtClean="0">
                <a:solidFill>
                  <a:schemeClr val="bg1"/>
                </a:solidFill>
                <a:latin typeface="Rockwell" charset="0"/>
                <a:ea typeface="Rockwell" charset="0"/>
                <a:cs typeface="Rockwell" charset="0"/>
              </a:rPr>
              <a:t>.”</a:t>
            </a: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3616420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21013" y="535886"/>
            <a:ext cx="11039707" cy="4348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prstClr val="white"/>
              </a:solidFill>
              <a:latin typeface="Rockwell" charset="0"/>
              <a:ea typeface="Rockwell" charset="0"/>
              <a:cs typeface="Rockwell" charset="0"/>
            </a:endParaRPr>
          </a:p>
          <a:p>
            <a:endParaRPr lang="en-US" sz="4400" b="1" dirty="0">
              <a:solidFill>
                <a:prstClr val="white"/>
              </a:solidFill>
              <a:latin typeface="Rockwell" charset="0"/>
              <a:ea typeface="Rockwell" charset="0"/>
              <a:cs typeface="Rockwell" charset="0"/>
            </a:endParaRPr>
          </a:p>
          <a:p>
            <a:endParaRPr lang="en-US" sz="4400" b="1" dirty="0" smtClean="0">
              <a:solidFill>
                <a:prstClr val="white"/>
              </a:solidFill>
              <a:latin typeface="Rockwell" charset="0"/>
              <a:ea typeface="Rockwell" charset="0"/>
              <a:cs typeface="Rockwell" charset="0"/>
            </a:endParaRPr>
          </a:p>
          <a:p>
            <a:r>
              <a:rPr lang="en-US" sz="4400" b="1" dirty="0" smtClean="0">
                <a:solidFill>
                  <a:prstClr val="white"/>
                </a:solidFill>
                <a:latin typeface="Rockwell" charset="0"/>
                <a:ea typeface="Rockwell" charset="0"/>
                <a:cs typeface="Rockwell" charset="0"/>
              </a:rPr>
              <a:t>THE DIDACHE (DI-DA-KEY)</a:t>
            </a:r>
          </a:p>
          <a:p>
            <a:r>
              <a:rPr lang="en-US" sz="4400" b="1" dirty="0" smtClean="0">
                <a:solidFill>
                  <a:srgbClr val="FFFF00"/>
                </a:solidFill>
                <a:latin typeface="Rockwell" charset="0"/>
                <a:ea typeface="Rockwell" charset="0"/>
                <a:cs typeface="Rockwell" charset="0"/>
              </a:rPr>
              <a:t>CHAPTER 13</a:t>
            </a:r>
            <a:endParaRPr lang="en-US" sz="4400" b="1" dirty="0">
              <a:solidFill>
                <a:srgbClr val="FFFF00"/>
              </a:solidFill>
              <a:latin typeface="Rockwell" charset="0"/>
              <a:ea typeface="Rockwell" charset="0"/>
              <a:cs typeface="Rockwell" charset="0"/>
            </a:endParaRPr>
          </a:p>
        </p:txBody>
      </p:sp>
    </p:spTree>
    <p:extLst>
      <p:ext uri="{BB962C8B-B14F-4D97-AF65-F5344CB8AC3E}">
        <p14:creationId xmlns:p14="http://schemas.microsoft.com/office/powerpoint/2010/main" val="3506190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29555" y="0"/>
            <a:ext cx="9259888" cy="6832600"/>
          </a:xfrm>
        </p:spPr>
      </p:pic>
    </p:spTree>
    <p:extLst>
      <p:ext uri="{BB962C8B-B14F-4D97-AF65-F5344CB8AC3E}">
        <p14:creationId xmlns:p14="http://schemas.microsoft.com/office/powerpoint/2010/main" val="4082884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21013" y="535886"/>
            <a:ext cx="11039707" cy="4348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prstClr val="white"/>
              </a:solidFill>
              <a:latin typeface="Rockwell" charset="0"/>
              <a:ea typeface="Rockwell" charset="0"/>
              <a:cs typeface="Rockwell" charset="0"/>
            </a:endParaRPr>
          </a:p>
          <a:p>
            <a:endParaRPr lang="en-US" sz="4400" b="1" dirty="0">
              <a:solidFill>
                <a:prstClr val="white"/>
              </a:solidFill>
              <a:latin typeface="Rockwell" charset="0"/>
              <a:ea typeface="Rockwell" charset="0"/>
              <a:cs typeface="Rockwell" charset="0"/>
            </a:endParaRPr>
          </a:p>
          <a:p>
            <a:endParaRPr lang="en-US" sz="4400" b="1" dirty="0" smtClean="0">
              <a:solidFill>
                <a:prstClr val="white"/>
              </a:solidFill>
              <a:latin typeface="Rockwell" charset="0"/>
              <a:ea typeface="Rockwell" charset="0"/>
              <a:cs typeface="Rockwell" charset="0"/>
            </a:endParaRPr>
          </a:p>
        </p:txBody>
      </p:sp>
      <p:sp>
        <p:nvSpPr>
          <p:cNvPr id="3" name="Title 2"/>
          <p:cNvSpPr>
            <a:spLocks noGrp="1"/>
          </p:cNvSpPr>
          <p:nvPr>
            <p:ph type="title"/>
          </p:nvPr>
        </p:nvSpPr>
        <p:spPr>
          <a:xfrm>
            <a:off x="883066" y="184820"/>
            <a:ext cx="10515600" cy="1325563"/>
          </a:xfrm>
        </p:spPr>
        <p:txBody>
          <a:bodyPr/>
          <a:lstStyle/>
          <a:p>
            <a:pPr algn="ctr"/>
            <a:r>
              <a:rPr lang="en-US" b="1" dirty="0" smtClean="0">
                <a:solidFill>
                  <a:srgbClr val="FFFF00"/>
                </a:solidFill>
                <a:effectLst>
                  <a:outerShdw blurRad="38100" dist="38100" dir="2700000" algn="tl">
                    <a:srgbClr val="000000">
                      <a:alpha val="43137"/>
                    </a:srgbClr>
                  </a:outerShdw>
                </a:effectLst>
                <a:latin typeface="Rockwell"/>
              </a:rPr>
              <a:t>CHAPTER 13</a:t>
            </a:r>
            <a:endParaRPr lang="en-US" b="1" dirty="0">
              <a:solidFill>
                <a:srgbClr val="FFFF00"/>
              </a:solidFill>
              <a:effectLst>
                <a:outerShdw blurRad="38100" dist="38100" dir="2700000" algn="tl">
                  <a:srgbClr val="000000">
                    <a:alpha val="43137"/>
                  </a:srgbClr>
                </a:outerShdw>
              </a:effectLst>
              <a:latin typeface="Rockwell"/>
            </a:endParaRPr>
          </a:p>
        </p:txBody>
      </p:sp>
      <p:sp>
        <p:nvSpPr>
          <p:cNvPr id="4" name="Content Placeholder 3"/>
          <p:cNvSpPr>
            <a:spLocks noGrp="1"/>
          </p:cNvSpPr>
          <p:nvPr>
            <p:ph idx="1"/>
          </p:nvPr>
        </p:nvSpPr>
        <p:spPr>
          <a:xfrm>
            <a:off x="621013" y="1081825"/>
            <a:ext cx="11382097" cy="4798924"/>
          </a:xfrm>
        </p:spPr>
        <p:txBody>
          <a:bodyPr>
            <a:noAutofit/>
          </a:bodyPr>
          <a:lstStyle/>
          <a:p>
            <a:pPr marL="0" indent="0" algn="just">
              <a:buNone/>
            </a:pPr>
            <a:r>
              <a:rPr lang="en-US" sz="4600" dirty="0" smtClean="0">
                <a:solidFill>
                  <a:schemeClr val="bg1"/>
                </a:solidFill>
              </a:rPr>
              <a:t>But every true prophet who wants to live among you is worthy of his support. So also a true teacher is himself worthy, as the workman, of his support. Every first fruit, therefore, of the products of the wine-press and threshing-floor, of oxen and of sheep, you shall take and give to the prophets, for they are your high priests. </a:t>
            </a:r>
            <a:endParaRPr lang="en-US" sz="4600" dirty="0">
              <a:solidFill>
                <a:schemeClr val="bg1"/>
              </a:solidFill>
            </a:endParaRPr>
          </a:p>
        </p:txBody>
      </p:sp>
    </p:spTree>
    <p:extLst>
      <p:ext uri="{BB962C8B-B14F-4D97-AF65-F5344CB8AC3E}">
        <p14:creationId xmlns:p14="http://schemas.microsoft.com/office/powerpoint/2010/main" val="2167021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21013" y="535886"/>
            <a:ext cx="11039707" cy="4348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prstClr val="white"/>
              </a:solidFill>
              <a:latin typeface="Rockwell" charset="0"/>
              <a:ea typeface="Rockwell" charset="0"/>
              <a:cs typeface="Rockwell" charset="0"/>
            </a:endParaRPr>
          </a:p>
          <a:p>
            <a:endParaRPr lang="en-US" sz="4400" b="1" dirty="0">
              <a:solidFill>
                <a:prstClr val="white"/>
              </a:solidFill>
              <a:latin typeface="Rockwell" charset="0"/>
              <a:ea typeface="Rockwell" charset="0"/>
              <a:cs typeface="Rockwell" charset="0"/>
            </a:endParaRPr>
          </a:p>
          <a:p>
            <a:endParaRPr lang="en-US" sz="4400" b="1" dirty="0" smtClean="0">
              <a:solidFill>
                <a:prstClr val="white"/>
              </a:solidFill>
              <a:latin typeface="Rockwell" charset="0"/>
              <a:ea typeface="Rockwell" charset="0"/>
              <a:cs typeface="Rockwell" charset="0"/>
            </a:endParaRPr>
          </a:p>
        </p:txBody>
      </p:sp>
      <p:sp>
        <p:nvSpPr>
          <p:cNvPr id="3" name="Title 2"/>
          <p:cNvSpPr>
            <a:spLocks noGrp="1"/>
          </p:cNvSpPr>
          <p:nvPr>
            <p:ph type="title"/>
          </p:nvPr>
        </p:nvSpPr>
        <p:spPr>
          <a:xfrm>
            <a:off x="883066" y="52476"/>
            <a:ext cx="10515600" cy="1325563"/>
          </a:xfrm>
        </p:spPr>
        <p:txBody>
          <a:bodyPr/>
          <a:lstStyle/>
          <a:p>
            <a:pPr algn="ctr"/>
            <a:r>
              <a:rPr lang="en-US" b="1" dirty="0" smtClean="0">
                <a:solidFill>
                  <a:srgbClr val="FFFF00"/>
                </a:solidFill>
                <a:effectLst>
                  <a:outerShdw blurRad="38100" dist="38100" dir="2700000" algn="tl">
                    <a:srgbClr val="000000">
                      <a:alpha val="43137"/>
                    </a:srgbClr>
                  </a:outerShdw>
                </a:effectLst>
                <a:latin typeface="Rockwell"/>
              </a:rPr>
              <a:t>CHAPTER 13</a:t>
            </a:r>
            <a:endParaRPr lang="en-US" b="1" dirty="0">
              <a:solidFill>
                <a:srgbClr val="FFFF00"/>
              </a:solidFill>
              <a:effectLst>
                <a:outerShdw blurRad="38100" dist="38100" dir="2700000" algn="tl">
                  <a:srgbClr val="000000">
                    <a:alpha val="43137"/>
                  </a:srgbClr>
                </a:outerShdw>
              </a:effectLst>
              <a:latin typeface="Rockwell"/>
            </a:endParaRPr>
          </a:p>
        </p:txBody>
      </p:sp>
      <p:sp>
        <p:nvSpPr>
          <p:cNvPr id="4" name="Content Placeholder 3"/>
          <p:cNvSpPr>
            <a:spLocks noGrp="1"/>
          </p:cNvSpPr>
          <p:nvPr>
            <p:ph idx="1"/>
          </p:nvPr>
        </p:nvSpPr>
        <p:spPr>
          <a:xfrm>
            <a:off x="621013" y="978794"/>
            <a:ext cx="11279066" cy="4798924"/>
          </a:xfrm>
        </p:spPr>
        <p:txBody>
          <a:bodyPr>
            <a:noAutofit/>
          </a:bodyPr>
          <a:lstStyle/>
          <a:p>
            <a:pPr marL="0" indent="0" algn="just">
              <a:buNone/>
            </a:pPr>
            <a:r>
              <a:rPr lang="en-US" sz="4400" dirty="0" smtClean="0">
                <a:solidFill>
                  <a:schemeClr val="bg1"/>
                </a:solidFill>
              </a:rPr>
              <a:t>But </a:t>
            </a:r>
            <a:r>
              <a:rPr lang="en-US" sz="4400" dirty="0" smtClean="0">
                <a:solidFill>
                  <a:schemeClr val="bg1"/>
                </a:solidFill>
              </a:rPr>
              <a:t>if you have no prophet, give it to the poor. If you make a batch of dough, take the first-fruit and give according to the commandment. So also when you open a jar of wine or of oil, take the first-fruit and give it to the prophets; and of money (silver) and clothing and every possession, take the first-fruit, as it may seem good to you, and give according to the commandment.</a:t>
            </a:r>
            <a:endParaRPr lang="en-US" sz="4400" dirty="0">
              <a:solidFill>
                <a:schemeClr val="bg1"/>
              </a:solidFill>
            </a:endParaRPr>
          </a:p>
        </p:txBody>
      </p:sp>
    </p:spTree>
    <p:extLst>
      <p:ext uri="{BB962C8B-B14F-4D97-AF65-F5344CB8AC3E}">
        <p14:creationId xmlns:p14="http://schemas.microsoft.com/office/powerpoint/2010/main" val="2137191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a:xfrm>
            <a:off x="838200" y="223458"/>
            <a:ext cx="10515600" cy="1325563"/>
          </a:xfrm>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b="1" dirty="0" smtClean="0">
                <a:solidFill>
                  <a:srgbClr val="FFFF00"/>
                </a:solidFill>
                <a:effectLst>
                  <a:outerShdw blurRad="38100" dist="38100" dir="2700000" algn="tl">
                    <a:srgbClr val="000000">
                      <a:alpha val="43137"/>
                    </a:srgbClr>
                  </a:outerShdw>
                </a:effectLst>
                <a:latin typeface="Rockwell" charset="0"/>
                <a:ea typeface="Rockwell" charset="0"/>
                <a:cs typeface="Rockwell" charset="0"/>
              </a:rPr>
              <a:t>WHY HONOUR THE FIRSTFRUIT</a:t>
            </a: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endParaRPr lang="en-US" sz="4400" b="1" dirty="0" smtClean="0">
              <a:solidFill>
                <a:srgbClr val="FFFF00"/>
              </a:solidFill>
              <a:latin typeface="Rockwell" charset="0"/>
              <a:ea typeface="Rockwell" charset="0"/>
              <a:cs typeface="Rockwell" charset="0"/>
            </a:endParaRPr>
          </a:p>
          <a:p>
            <a:pPr marL="742950" lvl="0" indent="-742950">
              <a:lnSpc>
                <a:spcPct val="100000"/>
              </a:lnSpc>
              <a:spcBef>
                <a:spcPts val="0"/>
              </a:spcBef>
              <a:buAutoNum type="arabicPeriod"/>
            </a:pPr>
            <a:r>
              <a:rPr lang="en-US" sz="4400" b="1" dirty="0" smtClean="0">
                <a:solidFill>
                  <a:srgbClr val="FFFF00"/>
                </a:solidFill>
                <a:latin typeface="Rockwell" charset="0"/>
                <a:ea typeface="Rockwell" charset="0"/>
                <a:cs typeface="Rockwell" charset="0"/>
              </a:rPr>
              <a:t>WE ARE COMMANDED TO</a:t>
            </a:r>
          </a:p>
          <a:p>
            <a:pPr marL="742950" lvl="0" indent="-742950">
              <a:lnSpc>
                <a:spcPct val="100000"/>
              </a:lnSpc>
              <a:spcBef>
                <a:spcPts val="0"/>
              </a:spcBef>
              <a:buAutoNum type="arabicPeriod"/>
            </a:pPr>
            <a:r>
              <a:rPr lang="en-US" sz="4400" b="1" dirty="0" smtClean="0">
                <a:solidFill>
                  <a:srgbClr val="FFFF00"/>
                </a:solidFill>
                <a:latin typeface="Rockwell" charset="0"/>
                <a:ea typeface="Rockwell" charset="0"/>
                <a:cs typeface="Rockwell" charset="0"/>
              </a:rPr>
              <a:t>WE ARE TO SHARE ALL GOOD THINGS TO THOSE WHO TEACH US GAL. 6:8-9</a:t>
            </a:r>
          </a:p>
          <a:p>
            <a:pPr marL="742950" lvl="0" indent="-742950">
              <a:lnSpc>
                <a:spcPct val="100000"/>
              </a:lnSpc>
              <a:spcBef>
                <a:spcPts val="0"/>
              </a:spcBef>
              <a:buAutoNum type="arabicPeriod"/>
            </a:pPr>
            <a:r>
              <a:rPr lang="en-US" sz="4400" b="1" dirty="0" smtClean="0">
                <a:solidFill>
                  <a:srgbClr val="FFFF00"/>
                </a:solidFill>
                <a:latin typeface="Rockwell" charset="0"/>
                <a:ea typeface="Rockwell" charset="0"/>
                <a:cs typeface="Rockwell" charset="0"/>
              </a:rPr>
              <a:t>GOD GAVE CHRIST FIRST FRUIT</a:t>
            </a: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1264546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346044" y="3271235"/>
            <a:ext cx="3795184" cy="7727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smtClean="0">
                <a:solidFill>
                  <a:prstClr val="white"/>
                </a:solidFill>
                <a:latin typeface="Rockwell" charset="0"/>
                <a:ea typeface="Rockwell" charset="0"/>
                <a:cs typeface="Rockwell" charset="0"/>
              </a:rPr>
              <a:t>TITHE</a:t>
            </a:r>
          </a:p>
        </p:txBody>
      </p:sp>
      <p:sp>
        <p:nvSpPr>
          <p:cNvPr id="3" name="Rectangle 2"/>
          <p:cNvSpPr/>
          <p:nvPr/>
        </p:nvSpPr>
        <p:spPr>
          <a:xfrm>
            <a:off x="5865263" y="2514489"/>
            <a:ext cx="756746" cy="756746"/>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solidFill>
                  <a:srgbClr val="FF0000"/>
                </a:solidFill>
                <a:latin typeface="Choplin Book" panose="00000500000000000000" pitchFamily="50" charset="0"/>
              </a:rPr>
              <a:t>2</a:t>
            </a:r>
            <a:endParaRPr lang="en-US" sz="4000" dirty="0">
              <a:solidFill>
                <a:srgbClr val="FF0000"/>
              </a:solidFill>
            </a:endParaRPr>
          </a:p>
        </p:txBody>
      </p:sp>
    </p:spTree>
    <p:extLst>
      <p:ext uri="{BB962C8B-B14F-4D97-AF65-F5344CB8AC3E}">
        <p14:creationId xmlns:p14="http://schemas.microsoft.com/office/powerpoint/2010/main" val="920883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700276" y="693775"/>
            <a:ext cx="11122530" cy="51789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FF00"/>
                </a:solidFill>
                <a:latin typeface="Rockwell" charset="0"/>
                <a:ea typeface="Rockwell" charset="0"/>
                <a:cs typeface="Rockwell" charset="0"/>
              </a:rPr>
              <a:t>Malachi 3:8-10 (</a:t>
            </a:r>
            <a:r>
              <a:rPr lang="en-US" sz="4400" b="1" dirty="0" smtClean="0">
                <a:solidFill>
                  <a:srgbClr val="FFFF00"/>
                </a:solidFill>
                <a:latin typeface="Rockwell" charset="0"/>
                <a:ea typeface="Rockwell" charset="0"/>
                <a:cs typeface="Rockwell" charset="0"/>
              </a:rPr>
              <a:t>NKJV) </a:t>
            </a:r>
          </a:p>
          <a:p>
            <a:r>
              <a:rPr lang="en-US" sz="4400" b="1" dirty="0" smtClean="0">
                <a:solidFill>
                  <a:srgbClr val="FFFF00"/>
                </a:solidFill>
                <a:latin typeface="Rockwell" charset="0"/>
                <a:ea typeface="Rockwell" charset="0"/>
                <a:cs typeface="Rockwell" charset="0"/>
              </a:rPr>
              <a:t>8</a:t>
            </a:r>
            <a:r>
              <a:rPr lang="en-US" sz="4400" b="1" dirty="0" smtClean="0">
                <a:solidFill>
                  <a:prstClr val="white"/>
                </a:solidFill>
                <a:latin typeface="Rockwell" charset="0"/>
                <a:ea typeface="Rockwell" charset="0"/>
                <a:cs typeface="Rockwell" charset="0"/>
              </a:rPr>
              <a:t> </a:t>
            </a:r>
            <a:r>
              <a:rPr lang="en-US" sz="4400" b="1" dirty="0">
                <a:solidFill>
                  <a:prstClr val="white"/>
                </a:solidFill>
                <a:latin typeface="Rockwell" charset="0"/>
                <a:ea typeface="Rockwell" charset="0"/>
                <a:cs typeface="Rockwell" charset="0"/>
              </a:rPr>
              <a:t>Will a man rob God? Yet you have robbed Me! But you say, ‘In what way have we robbed You?’ In </a:t>
            </a:r>
            <a:r>
              <a:rPr lang="en-US" sz="4400" b="1" u="sng" dirty="0">
                <a:solidFill>
                  <a:prstClr val="white"/>
                </a:solidFill>
                <a:latin typeface="Rockwell" charset="0"/>
                <a:ea typeface="Rockwell" charset="0"/>
                <a:cs typeface="Rockwell" charset="0"/>
              </a:rPr>
              <a:t>tithes and offerings</a:t>
            </a:r>
            <a:r>
              <a:rPr lang="en-US" sz="4400" b="1" u="sng" dirty="0" smtClean="0">
                <a:solidFill>
                  <a:prstClr val="white"/>
                </a:solidFill>
                <a:latin typeface="Rockwell" charset="0"/>
                <a:ea typeface="Rockwell" charset="0"/>
                <a:cs typeface="Rockwell" charset="0"/>
              </a:rPr>
              <a:t>.</a:t>
            </a:r>
            <a:r>
              <a:rPr lang="en-US" sz="4400" b="1" dirty="0">
                <a:solidFill>
                  <a:srgbClr val="FFFF00"/>
                </a:solidFill>
                <a:latin typeface="Rockwell" charset="0"/>
                <a:ea typeface="Rockwell" charset="0"/>
                <a:cs typeface="Rockwell" charset="0"/>
              </a:rPr>
              <a:t> </a:t>
            </a:r>
            <a:r>
              <a:rPr lang="en-US" sz="4400" b="1" dirty="0" smtClean="0">
                <a:solidFill>
                  <a:srgbClr val="FFFF00"/>
                </a:solidFill>
                <a:latin typeface="Rockwell" charset="0"/>
                <a:ea typeface="Rockwell" charset="0"/>
                <a:cs typeface="Rockwell" charset="0"/>
              </a:rPr>
              <a:t>9</a:t>
            </a:r>
            <a:r>
              <a:rPr lang="en-US" sz="4400" b="1" dirty="0" smtClean="0">
                <a:solidFill>
                  <a:prstClr val="white"/>
                </a:solidFill>
                <a:latin typeface="Rockwell" charset="0"/>
                <a:ea typeface="Rockwell" charset="0"/>
                <a:cs typeface="Rockwell" charset="0"/>
              </a:rPr>
              <a:t>  </a:t>
            </a:r>
            <a:r>
              <a:rPr lang="en-US" sz="4400" b="1" dirty="0">
                <a:solidFill>
                  <a:prstClr val="white"/>
                </a:solidFill>
                <a:latin typeface="Rockwell" charset="0"/>
                <a:ea typeface="Rockwell" charset="0"/>
                <a:cs typeface="Rockwell" charset="0"/>
              </a:rPr>
              <a:t>You are cursed with a curse, For you have robbed Me, Even this whole nation. </a:t>
            </a:r>
            <a:endParaRPr lang="en-US" sz="4400" b="1" dirty="0" smtClean="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792363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FF00"/>
                </a:solidFill>
                <a:latin typeface="Rockwell" charset="0"/>
                <a:ea typeface="Rockwell" charset="0"/>
                <a:cs typeface="Rockwell" charset="0"/>
              </a:rPr>
              <a:t>Malachi 3:8-10 (</a:t>
            </a:r>
            <a:r>
              <a:rPr lang="en-US" sz="4400" b="1" dirty="0" smtClean="0">
                <a:solidFill>
                  <a:srgbClr val="FFFF00"/>
                </a:solidFill>
                <a:latin typeface="Rockwell" charset="0"/>
                <a:ea typeface="Rockwell" charset="0"/>
                <a:cs typeface="Rockwell" charset="0"/>
              </a:rPr>
              <a:t>NKJV) </a:t>
            </a:r>
          </a:p>
          <a:p>
            <a:r>
              <a:rPr lang="en-US" sz="4400" b="1" dirty="0" smtClean="0">
                <a:solidFill>
                  <a:srgbClr val="FFFF00"/>
                </a:solidFill>
                <a:latin typeface="Rockwell" charset="0"/>
                <a:ea typeface="Rockwell" charset="0"/>
                <a:cs typeface="Rockwell" charset="0"/>
              </a:rPr>
              <a:t>10</a:t>
            </a:r>
            <a:r>
              <a:rPr lang="en-US" sz="4400" b="1" dirty="0" smtClean="0">
                <a:solidFill>
                  <a:prstClr val="white"/>
                </a:solidFill>
                <a:latin typeface="Rockwell" charset="0"/>
                <a:ea typeface="Rockwell" charset="0"/>
                <a:cs typeface="Rockwell" charset="0"/>
              </a:rPr>
              <a:t> </a:t>
            </a:r>
            <a:r>
              <a:rPr lang="en-US" sz="4400" b="1" dirty="0">
                <a:solidFill>
                  <a:prstClr val="white"/>
                </a:solidFill>
                <a:latin typeface="Rockwell" charset="0"/>
                <a:ea typeface="Rockwell" charset="0"/>
                <a:cs typeface="Rockwell" charset="0"/>
              </a:rPr>
              <a:t>“Bring all the </a:t>
            </a:r>
            <a:r>
              <a:rPr lang="en-US" sz="4400" b="1" u="sng" dirty="0">
                <a:solidFill>
                  <a:prstClr val="white"/>
                </a:solidFill>
                <a:latin typeface="Rockwell" charset="0"/>
                <a:ea typeface="Rockwell" charset="0"/>
                <a:cs typeface="Rockwell" charset="0"/>
              </a:rPr>
              <a:t>tithes</a:t>
            </a:r>
            <a:r>
              <a:rPr lang="en-US" sz="4400" b="1" dirty="0">
                <a:solidFill>
                  <a:prstClr val="white"/>
                </a:solidFill>
                <a:latin typeface="Rockwell" charset="0"/>
                <a:ea typeface="Rockwell" charset="0"/>
                <a:cs typeface="Rockwell" charset="0"/>
              </a:rPr>
              <a:t> into the storehouse, That there may be food in My house, And try Me now in this</a:t>
            </a:r>
            <a:r>
              <a:rPr lang="en-US" sz="4400" b="1" dirty="0" smtClean="0">
                <a:solidFill>
                  <a:prstClr val="white"/>
                </a:solidFill>
                <a:latin typeface="Rockwell" charset="0"/>
                <a:ea typeface="Rockwell" charset="0"/>
                <a:cs typeface="Rockwell" charset="0"/>
              </a:rPr>
              <a:t>,” Says </a:t>
            </a:r>
            <a:r>
              <a:rPr lang="en-US" sz="4400" b="1" dirty="0">
                <a:solidFill>
                  <a:prstClr val="white"/>
                </a:solidFill>
                <a:latin typeface="Rockwell" charset="0"/>
                <a:ea typeface="Rockwell" charset="0"/>
                <a:cs typeface="Rockwell" charset="0"/>
              </a:rPr>
              <a:t>the LORD of hosts, “If I will not open for you the windows of heaven And pour out for you such blessing That there will not be room enough to receive it.</a:t>
            </a:r>
            <a:endParaRPr lang="en-US" sz="4400" b="1" dirty="0" smtClean="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1594356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marL="742950" lvl="0" indent="-742950">
              <a:lnSpc>
                <a:spcPct val="100000"/>
              </a:lnSpc>
              <a:spcBef>
                <a:spcPts val="0"/>
              </a:spcBef>
            </a:pP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1. THE </a:t>
            </a:r>
            <a:r>
              <a:rPr lang="en-US" b="1" dirty="0">
                <a:solidFill>
                  <a:srgbClr val="FFFF00"/>
                </a:solidFill>
                <a:latin typeface="Rockwell" charset="0"/>
                <a:ea typeface="Rockwell" charset="0"/>
                <a:cs typeface="Rockwell" charset="0"/>
              </a:rPr>
              <a:t>LORD’S TITHE</a:t>
            </a:r>
            <a:br>
              <a:rPr lang="en-US" b="1" dirty="0">
                <a:solidFill>
                  <a:srgbClr val="FFFF00"/>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690688"/>
            <a:ext cx="11023242" cy="4678154"/>
          </a:xfrm>
        </p:spPr>
        <p:txBody>
          <a:bodyPr>
            <a:normAutofit fontScale="85000" lnSpcReduction="20000"/>
          </a:bodyPr>
          <a:lstStyle/>
          <a:p>
            <a:pPr marL="0" indent="0" algn="just">
              <a:buNone/>
            </a:pPr>
            <a:r>
              <a:rPr lang="en-US" sz="4400" b="1" dirty="0" smtClean="0">
                <a:solidFill>
                  <a:srgbClr val="FFFF00"/>
                </a:solidFill>
                <a:latin typeface="Rockwell" charset="0"/>
                <a:ea typeface="Rockwell" charset="0"/>
                <a:cs typeface="Rockwell" charset="0"/>
              </a:rPr>
              <a:t>Gen 14:18-20 NKJV</a:t>
            </a:r>
            <a:endParaRPr lang="en-US" sz="4400" b="1" dirty="0">
              <a:solidFill>
                <a:srgbClr val="FFFF00"/>
              </a:solidFill>
              <a:latin typeface="Rockwell" charset="0"/>
              <a:ea typeface="Rockwell" charset="0"/>
              <a:cs typeface="Rockwell" charset="0"/>
            </a:endParaRPr>
          </a:p>
          <a:p>
            <a:pPr marL="0" indent="0" algn="just">
              <a:buNone/>
            </a:pPr>
            <a:r>
              <a:rPr lang="en-US" sz="4400" b="1" dirty="0" smtClean="0">
                <a:solidFill>
                  <a:srgbClr val="FFFF00"/>
                </a:solidFill>
                <a:latin typeface="Rockwell" charset="0"/>
                <a:ea typeface="Rockwell" charset="0"/>
                <a:cs typeface="Rockwell" charset="0"/>
              </a:rPr>
              <a:t>18 </a:t>
            </a:r>
            <a:r>
              <a:rPr lang="en-US" sz="4400" b="1" dirty="0">
                <a:solidFill>
                  <a:prstClr val="white"/>
                </a:solidFill>
                <a:latin typeface="Rockwell" charset="0"/>
                <a:ea typeface="Rockwell" charset="0"/>
                <a:cs typeface="Rockwell" charset="0"/>
              </a:rPr>
              <a:t>Then Melchizedek king of Salem brought out bread and wine; he was the priest of God Most High. </a:t>
            </a:r>
            <a:r>
              <a:rPr lang="en-US" sz="4400" b="1" dirty="0">
                <a:solidFill>
                  <a:srgbClr val="FFFF00"/>
                </a:solidFill>
                <a:latin typeface="Rockwell" charset="0"/>
                <a:ea typeface="Rockwell" charset="0"/>
                <a:cs typeface="Rockwell" charset="0"/>
              </a:rPr>
              <a:t>19</a:t>
            </a:r>
            <a:r>
              <a:rPr lang="en-US" sz="4400" b="1" dirty="0">
                <a:solidFill>
                  <a:prstClr val="white"/>
                </a:solidFill>
                <a:latin typeface="Rockwell" charset="0"/>
                <a:ea typeface="Rockwell" charset="0"/>
                <a:cs typeface="Rockwell" charset="0"/>
              </a:rPr>
              <a:t> And he blessed him and said</a:t>
            </a:r>
            <a:r>
              <a:rPr lang="en-US" sz="4400" b="1" dirty="0" smtClean="0">
                <a:solidFill>
                  <a:prstClr val="white"/>
                </a:solidFill>
                <a:latin typeface="Rockwell" charset="0"/>
                <a:ea typeface="Rockwell" charset="0"/>
                <a:cs typeface="Rockwell" charset="0"/>
              </a:rPr>
              <a:t>: "</a:t>
            </a:r>
            <a:r>
              <a:rPr lang="en-US" sz="4400" b="1" dirty="0">
                <a:solidFill>
                  <a:prstClr val="white"/>
                </a:solidFill>
                <a:latin typeface="Rockwell" charset="0"/>
                <a:ea typeface="Rockwell" charset="0"/>
                <a:cs typeface="Rockwell" charset="0"/>
              </a:rPr>
              <a:t>Blessed be Abram of God Most High</a:t>
            </a:r>
            <a:r>
              <a:rPr lang="en-US" sz="4400" b="1" dirty="0" smtClean="0">
                <a:solidFill>
                  <a:prstClr val="white"/>
                </a:solidFill>
                <a:latin typeface="Rockwell" charset="0"/>
                <a:ea typeface="Rockwell" charset="0"/>
                <a:cs typeface="Rockwell" charset="0"/>
              </a:rPr>
              <a:t>, Possessor </a:t>
            </a:r>
            <a:r>
              <a:rPr lang="en-US" sz="4400" b="1" dirty="0">
                <a:solidFill>
                  <a:prstClr val="white"/>
                </a:solidFill>
                <a:latin typeface="Rockwell" charset="0"/>
                <a:ea typeface="Rockwell" charset="0"/>
                <a:cs typeface="Rockwell" charset="0"/>
              </a:rPr>
              <a:t>of heaven and earth; </a:t>
            </a:r>
            <a:r>
              <a:rPr lang="en-US" sz="4400" b="1" dirty="0" smtClean="0">
                <a:solidFill>
                  <a:srgbClr val="FFFF00"/>
                </a:solidFill>
                <a:latin typeface="Rockwell" charset="0"/>
                <a:ea typeface="Rockwell" charset="0"/>
                <a:cs typeface="Rockwell" charset="0"/>
              </a:rPr>
              <a:t>20</a:t>
            </a:r>
            <a:r>
              <a:rPr lang="en-US" sz="4400" b="1" dirty="0" smtClean="0">
                <a:solidFill>
                  <a:prstClr val="white"/>
                </a:solidFill>
                <a:latin typeface="Rockwell" charset="0"/>
                <a:ea typeface="Rockwell" charset="0"/>
                <a:cs typeface="Rockwell" charset="0"/>
              </a:rPr>
              <a:t> </a:t>
            </a:r>
            <a:r>
              <a:rPr lang="en-US" sz="4400" b="1" dirty="0">
                <a:solidFill>
                  <a:prstClr val="white"/>
                </a:solidFill>
                <a:latin typeface="Rockwell" charset="0"/>
                <a:ea typeface="Rockwell" charset="0"/>
                <a:cs typeface="Rockwell" charset="0"/>
              </a:rPr>
              <a:t>And blessed be God Most High</a:t>
            </a:r>
            <a:r>
              <a:rPr lang="en-US" sz="4400" b="1" dirty="0" smtClean="0">
                <a:solidFill>
                  <a:prstClr val="white"/>
                </a:solidFill>
                <a:latin typeface="Rockwell" charset="0"/>
                <a:ea typeface="Rockwell" charset="0"/>
                <a:cs typeface="Rockwell" charset="0"/>
              </a:rPr>
              <a:t>, Who </a:t>
            </a:r>
            <a:r>
              <a:rPr lang="en-US" sz="4400" b="1" dirty="0">
                <a:solidFill>
                  <a:prstClr val="white"/>
                </a:solidFill>
                <a:latin typeface="Rockwell" charset="0"/>
                <a:ea typeface="Rockwell" charset="0"/>
                <a:cs typeface="Rockwell" charset="0"/>
              </a:rPr>
              <a:t>has delivered your enemies into your hand</a:t>
            </a:r>
            <a:r>
              <a:rPr lang="en-US" sz="4400" b="1" dirty="0" smtClean="0">
                <a:solidFill>
                  <a:prstClr val="white"/>
                </a:solidFill>
                <a:latin typeface="Rockwell" charset="0"/>
                <a:ea typeface="Rockwell" charset="0"/>
                <a:cs typeface="Rockwell" charset="0"/>
              </a:rPr>
              <a:t>.“ And </a:t>
            </a:r>
            <a:r>
              <a:rPr lang="en-US" sz="4400" b="1" dirty="0">
                <a:solidFill>
                  <a:prstClr val="white"/>
                </a:solidFill>
                <a:latin typeface="Rockwell" charset="0"/>
                <a:ea typeface="Rockwell" charset="0"/>
                <a:cs typeface="Rockwell" charset="0"/>
              </a:rPr>
              <a:t>he gave him </a:t>
            </a:r>
            <a:r>
              <a:rPr lang="en-US" sz="4400" b="1" u="sng" dirty="0">
                <a:solidFill>
                  <a:prstClr val="white"/>
                </a:solidFill>
                <a:latin typeface="Rockwell" charset="0"/>
                <a:ea typeface="Rockwell" charset="0"/>
                <a:cs typeface="Rockwell" charset="0"/>
              </a:rPr>
              <a:t>a tithe of all</a:t>
            </a:r>
            <a:r>
              <a:rPr lang="en-US" sz="4400" b="1" dirty="0" smtClean="0">
                <a:solidFill>
                  <a:prstClr val="white"/>
                </a:solidFill>
                <a:latin typeface="Rockwell" charset="0"/>
                <a:ea typeface="Rockwell" charset="0"/>
                <a:cs typeface="Rockwell" charset="0"/>
              </a:rPr>
              <a:t>.</a:t>
            </a:r>
          </a:p>
          <a:p>
            <a:pPr marL="0" indent="0" algn="just">
              <a:buNone/>
            </a:pPr>
            <a:endParaRPr lang="en-US" sz="4400" b="1" dirty="0" smtClean="0">
              <a:solidFill>
                <a:prstClr val="white"/>
              </a:solidFill>
              <a:latin typeface="Rockwell" charset="0"/>
              <a:ea typeface="Rockwell" charset="0"/>
              <a:cs typeface="Rockwell" charset="0"/>
            </a:endParaRPr>
          </a:p>
          <a:p>
            <a:pPr marL="0" indent="0" algn="just">
              <a:buNone/>
            </a:pPr>
            <a:r>
              <a:rPr lang="en-US" sz="4400" b="1" dirty="0" smtClean="0">
                <a:solidFill>
                  <a:prstClr val="white"/>
                </a:solidFill>
                <a:latin typeface="Rockwell" charset="0"/>
                <a:ea typeface="Rockwell" charset="0"/>
                <a:cs typeface="Rockwell" charset="0"/>
              </a:rPr>
              <a:t>SEE ALSO HEBREWS 6,7</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4179251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marL="742950" lvl="0" indent="-742950">
              <a:lnSpc>
                <a:spcPct val="100000"/>
              </a:lnSpc>
              <a:spcBef>
                <a:spcPts val="0"/>
              </a:spcBef>
            </a:pP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1. THE </a:t>
            </a:r>
            <a:r>
              <a:rPr lang="en-US" b="1" dirty="0">
                <a:solidFill>
                  <a:srgbClr val="FFFF00"/>
                </a:solidFill>
                <a:latin typeface="Rockwell" charset="0"/>
                <a:ea typeface="Rockwell" charset="0"/>
                <a:cs typeface="Rockwell" charset="0"/>
              </a:rPr>
              <a:t>LORD’S TITHE</a:t>
            </a:r>
            <a:br>
              <a:rPr lang="en-US" b="1" dirty="0">
                <a:solidFill>
                  <a:srgbClr val="FFFF00"/>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690688"/>
            <a:ext cx="11023242" cy="4678154"/>
          </a:xfrm>
        </p:spPr>
        <p:txBody>
          <a:bodyPr>
            <a:normAutofit fontScale="85000" lnSpcReduction="10000"/>
          </a:bodyPr>
          <a:lstStyle/>
          <a:p>
            <a:pPr marL="0" indent="0" algn="just">
              <a:buNone/>
            </a:pPr>
            <a:r>
              <a:rPr lang="en-US" sz="4400" b="1" dirty="0" err="1" smtClean="0">
                <a:solidFill>
                  <a:srgbClr val="FFFF00"/>
                </a:solidFill>
                <a:latin typeface="Rockwell" charset="0"/>
                <a:ea typeface="Rockwell" charset="0"/>
                <a:cs typeface="Rockwell" charset="0"/>
              </a:rPr>
              <a:t>Num</a:t>
            </a:r>
            <a:r>
              <a:rPr lang="en-US" sz="4400" b="1" dirty="0" smtClean="0">
                <a:solidFill>
                  <a:srgbClr val="FFFF00"/>
                </a:solidFill>
                <a:latin typeface="Rockwell" charset="0"/>
                <a:ea typeface="Rockwell" charset="0"/>
                <a:cs typeface="Rockwell" charset="0"/>
              </a:rPr>
              <a:t> 18:21, 24 NIV</a:t>
            </a:r>
            <a:endParaRPr lang="en-US" sz="4400" b="1" dirty="0">
              <a:solidFill>
                <a:srgbClr val="FFFF00"/>
              </a:solidFill>
              <a:latin typeface="Rockwell" charset="0"/>
              <a:ea typeface="Rockwell" charset="0"/>
              <a:cs typeface="Rockwell" charset="0"/>
            </a:endParaRPr>
          </a:p>
          <a:p>
            <a:pPr marL="0" indent="0" algn="just">
              <a:buNone/>
            </a:pPr>
            <a:r>
              <a:rPr lang="en-US" sz="4400" b="1" dirty="0" smtClean="0">
                <a:solidFill>
                  <a:srgbClr val="FFFF00"/>
                </a:solidFill>
                <a:latin typeface="Rockwell" charset="0"/>
                <a:ea typeface="Rockwell" charset="0"/>
                <a:cs typeface="Rockwell" charset="0"/>
              </a:rPr>
              <a:t>21 </a:t>
            </a:r>
            <a:r>
              <a:rPr lang="en-US" sz="4400" b="1" dirty="0" smtClean="0">
                <a:solidFill>
                  <a:prstClr val="white"/>
                </a:solidFill>
                <a:latin typeface="Rockwell" charset="0"/>
                <a:ea typeface="Rockwell" charset="0"/>
                <a:cs typeface="Rockwell" charset="0"/>
              </a:rPr>
              <a:t>"I give to the Levites all the tithes in Israel as their inheritance in return for the work they do while serving at the Tent </a:t>
            </a:r>
            <a:r>
              <a:rPr lang="en-US" sz="4400" b="1" dirty="0">
                <a:solidFill>
                  <a:prstClr val="white"/>
                </a:solidFill>
                <a:latin typeface="Rockwell" charset="0"/>
                <a:ea typeface="Rockwell" charset="0"/>
                <a:cs typeface="Rockwell" charset="0"/>
              </a:rPr>
              <a:t>of </a:t>
            </a:r>
            <a:r>
              <a:rPr lang="en-US" sz="4400" b="1" dirty="0" smtClean="0">
                <a:solidFill>
                  <a:prstClr val="white"/>
                </a:solidFill>
                <a:latin typeface="Rockwell" charset="0"/>
                <a:ea typeface="Rockwell" charset="0"/>
                <a:cs typeface="Rockwell" charset="0"/>
              </a:rPr>
              <a:t>Meeting</a:t>
            </a:r>
            <a:endParaRPr lang="en-US" sz="4400" b="1" dirty="0">
              <a:solidFill>
                <a:prstClr val="white"/>
              </a:solidFill>
              <a:latin typeface="Rockwell" charset="0"/>
              <a:ea typeface="Rockwell" charset="0"/>
              <a:cs typeface="Rockwell" charset="0"/>
            </a:endParaRPr>
          </a:p>
          <a:p>
            <a:pPr marL="0" indent="0" algn="just">
              <a:buNone/>
            </a:pPr>
            <a:r>
              <a:rPr lang="en-US" sz="4400" b="1" dirty="0">
                <a:solidFill>
                  <a:srgbClr val="FFFF00"/>
                </a:solidFill>
                <a:latin typeface="Rockwell" charset="0"/>
                <a:ea typeface="Rockwell" charset="0"/>
                <a:cs typeface="Rockwell" charset="0"/>
              </a:rPr>
              <a:t>24</a:t>
            </a:r>
            <a:r>
              <a:rPr lang="en-US" sz="4400" b="1" dirty="0">
                <a:solidFill>
                  <a:prstClr val="white"/>
                </a:solidFill>
                <a:latin typeface="Rockwell" charset="0"/>
                <a:ea typeface="Rockwell" charset="0"/>
                <a:cs typeface="Rockwell" charset="0"/>
              </a:rPr>
              <a:t> Instead, I give to the Levites as their inheritance the tithes that the Israelites present as an offering to the Lord. That is why I said concerning them: 'They will have no inheritance among the Israelites.'" </a:t>
            </a:r>
          </a:p>
        </p:txBody>
      </p:sp>
    </p:spTree>
    <p:extLst>
      <p:ext uri="{BB962C8B-B14F-4D97-AF65-F5344CB8AC3E}">
        <p14:creationId xmlns:p14="http://schemas.microsoft.com/office/powerpoint/2010/main" val="2109922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83220" y="322488"/>
            <a:ext cx="11300950" cy="63358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1 Kings 17:8-16 </a:t>
            </a:r>
            <a:r>
              <a:rPr lang="en-US" sz="4400" b="1" dirty="0">
                <a:solidFill>
                  <a:srgbClr val="FFFF00"/>
                </a:solidFill>
                <a:latin typeface="Rockwell" charset="0"/>
                <a:ea typeface="Rockwell" charset="0"/>
                <a:cs typeface="Rockwell" charset="0"/>
              </a:rPr>
              <a:t>(NKJV)</a:t>
            </a:r>
          </a:p>
          <a:p>
            <a:r>
              <a:rPr lang="en-US" sz="4400" b="1" dirty="0" smtClean="0">
                <a:solidFill>
                  <a:srgbClr val="FFC000"/>
                </a:solidFill>
                <a:latin typeface="Rockwell" charset="0"/>
                <a:ea typeface="Rockwell" charset="0"/>
                <a:cs typeface="Rockwell" charset="0"/>
              </a:rPr>
              <a:t>10</a:t>
            </a:r>
            <a:r>
              <a:rPr lang="en-US" sz="4400" b="1" dirty="0" smtClean="0">
                <a:solidFill>
                  <a:schemeClr val="bg1"/>
                </a:solidFill>
                <a:latin typeface="Rockwell" charset="0"/>
                <a:ea typeface="Rockwell" charset="0"/>
                <a:cs typeface="Rockwell" charset="0"/>
              </a:rPr>
              <a:t> </a:t>
            </a:r>
            <a:r>
              <a:rPr lang="en-US" sz="4400" b="1" dirty="0">
                <a:solidFill>
                  <a:schemeClr val="bg1"/>
                </a:solidFill>
                <a:latin typeface="Rockwell" charset="0"/>
                <a:ea typeface="Rockwell" charset="0"/>
                <a:cs typeface="Rockwell" charset="0"/>
              </a:rPr>
              <a:t>“So he arose and went to </a:t>
            </a:r>
            <a:r>
              <a:rPr lang="en-US" sz="4400" b="1" dirty="0" err="1">
                <a:solidFill>
                  <a:schemeClr val="bg1"/>
                </a:solidFill>
                <a:latin typeface="Rockwell" charset="0"/>
                <a:ea typeface="Rockwell" charset="0"/>
                <a:cs typeface="Rockwell" charset="0"/>
              </a:rPr>
              <a:t>Zarephath</a:t>
            </a:r>
            <a:r>
              <a:rPr lang="en-US" sz="4400" b="1" dirty="0">
                <a:solidFill>
                  <a:schemeClr val="bg1"/>
                </a:solidFill>
                <a:latin typeface="Rockwell" charset="0"/>
                <a:ea typeface="Rockwell" charset="0"/>
                <a:cs typeface="Rockwell" charset="0"/>
              </a:rPr>
              <a:t>. And when he came to the gate of the city, indeed a widow was there gathering sticks. And he called to her and said, “Please bring me a little water in a cup, that I may drink.” </a:t>
            </a:r>
            <a:r>
              <a:rPr lang="en-US" sz="4400" b="1" dirty="0">
                <a:solidFill>
                  <a:srgbClr val="FFC000"/>
                </a:solidFill>
                <a:latin typeface="Rockwell" charset="0"/>
                <a:ea typeface="Rockwell" charset="0"/>
                <a:cs typeface="Rockwell" charset="0"/>
              </a:rPr>
              <a:t>11</a:t>
            </a:r>
            <a:r>
              <a:rPr lang="en-US" sz="4400" b="1" dirty="0">
                <a:solidFill>
                  <a:schemeClr val="bg1"/>
                </a:solidFill>
                <a:latin typeface="Rockwell" charset="0"/>
                <a:ea typeface="Rockwell" charset="0"/>
                <a:cs typeface="Rockwell" charset="0"/>
              </a:rPr>
              <a:t> And as she was going to get it, he called to her and said, “Please bring me a morsel of bread in your hand.”</a:t>
            </a:r>
          </a:p>
        </p:txBody>
      </p:sp>
    </p:spTree>
    <p:extLst>
      <p:ext uri="{BB962C8B-B14F-4D97-AF65-F5344CB8AC3E}">
        <p14:creationId xmlns:p14="http://schemas.microsoft.com/office/powerpoint/2010/main" val="864218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marL="742950" lvl="0" indent="-742950">
              <a:lnSpc>
                <a:spcPct val="100000"/>
              </a:lnSpc>
              <a:spcBef>
                <a:spcPts val="0"/>
              </a:spcBef>
            </a:pP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1. THE </a:t>
            </a:r>
            <a:r>
              <a:rPr lang="en-US" b="1" dirty="0">
                <a:solidFill>
                  <a:srgbClr val="FFFF00"/>
                </a:solidFill>
                <a:latin typeface="Rockwell" charset="0"/>
                <a:ea typeface="Rockwell" charset="0"/>
                <a:cs typeface="Rockwell" charset="0"/>
              </a:rPr>
              <a:t>LORD’S TITHE</a:t>
            </a:r>
            <a:br>
              <a:rPr lang="en-US" b="1" dirty="0">
                <a:solidFill>
                  <a:srgbClr val="FFFF00"/>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690688"/>
            <a:ext cx="11023242" cy="4678154"/>
          </a:xfrm>
        </p:spPr>
        <p:txBody>
          <a:bodyPr>
            <a:normAutofit fontScale="85000" lnSpcReduction="10000"/>
          </a:bodyPr>
          <a:lstStyle/>
          <a:p>
            <a:pPr marL="0" indent="0" algn="just">
              <a:buNone/>
            </a:pPr>
            <a:r>
              <a:rPr lang="en-US" sz="4400" b="1" dirty="0" err="1" smtClean="0">
                <a:solidFill>
                  <a:srgbClr val="FFFF00"/>
                </a:solidFill>
                <a:latin typeface="Rockwell" charset="0"/>
                <a:ea typeface="Rockwell" charset="0"/>
                <a:cs typeface="Rockwell" charset="0"/>
              </a:rPr>
              <a:t>Num</a:t>
            </a:r>
            <a:r>
              <a:rPr lang="en-US" sz="4400" b="1" dirty="0" smtClean="0">
                <a:solidFill>
                  <a:srgbClr val="FFFF00"/>
                </a:solidFill>
                <a:latin typeface="Rockwell" charset="0"/>
                <a:ea typeface="Rockwell" charset="0"/>
                <a:cs typeface="Rockwell" charset="0"/>
              </a:rPr>
              <a:t> 18:21, 24 NIV</a:t>
            </a:r>
            <a:endParaRPr lang="en-US" sz="4400" b="1" dirty="0">
              <a:solidFill>
                <a:srgbClr val="FFFF00"/>
              </a:solidFill>
              <a:latin typeface="Rockwell" charset="0"/>
              <a:ea typeface="Rockwell" charset="0"/>
              <a:cs typeface="Rockwell" charset="0"/>
            </a:endParaRPr>
          </a:p>
          <a:p>
            <a:pPr marL="0" indent="0" algn="just">
              <a:buNone/>
            </a:pPr>
            <a:r>
              <a:rPr lang="en-US" sz="4400" b="1" dirty="0" smtClean="0">
                <a:solidFill>
                  <a:srgbClr val="FFFF00"/>
                </a:solidFill>
                <a:latin typeface="Rockwell" charset="0"/>
                <a:ea typeface="Rockwell" charset="0"/>
                <a:cs typeface="Rockwell" charset="0"/>
              </a:rPr>
              <a:t>21 </a:t>
            </a:r>
            <a:r>
              <a:rPr lang="en-US" sz="4400" b="1" dirty="0" smtClean="0">
                <a:solidFill>
                  <a:prstClr val="white"/>
                </a:solidFill>
                <a:latin typeface="Rockwell" charset="0"/>
                <a:ea typeface="Rockwell" charset="0"/>
                <a:cs typeface="Rockwell" charset="0"/>
              </a:rPr>
              <a:t>"I give to the Levites all the tithes in Israel as their inheritance in return for the work they do while serving at the Tent </a:t>
            </a:r>
            <a:r>
              <a:rPr lang="en-US" sz="4400" b="1" dirty="0">
                <a:solidFill>
                  <a:prstClr val="white"/>
                </a:solidFill>
                <a:latin typeface="Rockwell" charset="0"/>
                <a:ea typeface="Rockwell" charset="0"/>
                <a:cs typeface="Rockwell" charset="0"/>
              </a:rPr>
              <a:t>of </a:t>
            </a:r>
            <a:r>
              <a:rPr lang="en-US" sz="4400" b="1" dirty="0" smtClean="0">
                <a:solidFill>
                  <a:prstClr val="white"/>
                </a:solidFill>
                <a:latin typeface="Rockwell" charset="0"/>
                <a:ea typeface="Rockwell" charset="0"/>
                <a:cs typeface="Rockwell" charset="0"/>
              </a:rPr>
              <a:t>Meeting</a:t>
            </a:r>
            <a:endParaRPr lang="en-US" sz="4400" b="1" dirty="0">
              <a:solidFill>
                <a:prstClr val="white"/>
              </a:solidFill>
              <a:latin typeface="Rockwell" charset="0"/>
              <a:ea typeface="Rockwell" charset="0"/>
              <a:cs typeface="Rockwell" charset="0"/>
            </a:endParaRPr>
          </a:p>
          <a:p>
            <a:pPr marL="0" indent="0" algn="just">
              <a:buNone/>
            </a:pPr>
            <a:r>
              <a:rPr lang="en-US" sz="4400" b="1" dirty="0">
                <a:solidFill>
                  <a:srgbClr val="FFFF00"/>
                </a:solidFill>
                <a:latin typeface="Rockwell" charset="0"/>
                <a:ea typeface="Rockwell" charset="0"/>
                <a:cs typeface="Rockwell" charset="0"/>
              </a:rPr>
              <a:t>24</a:t>
            </a:r>
            <a:r>
              <a:rPr lang="en-US" sz="4400" b="1" dirty="0">
                <a:solidFill>
                  <a:prstClr val="white"/>
                </a:solidFill>
                <a:latin typeface="Rockwell" charset="0"/>
                <a:ea typeface="Rockwell" charset="0"/>
                <a:cs typeface="Rockwell" charset="0"/>
              </a:rPr>
              <a:t> Instead, I give to the Levites as their inheritance the tithes that the Israelites present as an offering to the Lord. That is why I said concerning them: 'They will have no inheritance among the Israelites.'" </a:t>
            </a:r>
          </a:p>
        </p:txBody>
      </p:sp>
    </p:spTree>
    <p:extLst>
      <p:ext uri="{BB962C8B-B14F-4D97-AF65-F5344CB8AC3E}">
        <p14:creationId xmlns:p14="http://schemas.microsoft.com/office/powerpoint/2010/main" val="2459913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marL="742950" lvl="0" indent="-742950">
              <a:lnSpc>
                <a:spcPct val="100000"/>
              </a:lnSpc>
              <a:spcBef>
                <a:spcPts val="0"/>
              </a:spcBef>
            </a:pP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2. </a:t>
            </a:r>
            <a:r>
              <a:rPr lang="en-US" b="1" dirty="0">
                <a:solidFill>
                  <a:srgbClr val="FFFF00"/>
                </a:solidFill>
                <a:latin typeface="Rockwell" charset="0"/>
                <a:ea typeface="Rockwell" charset="0"/>
                <a:cs typeface="Rockwell" charset="0"/>
              </a:rPr>
              <a:t>THE TITHE TO </a:t>
            </a:r>
            <a:r>
              <a:rPr lang="en-US" b="1" dirty="0" smtClean="0">
                <a:solidFill>
                  <a:srgbClr val="FFFF00"/>
                </a:solidFill>
                <a:latin typeface="Rockwell" charset="0"/>
                <a:ea typeface="Rockwell" charset="0"/>
                <a:cs typeface="Rockwell" charset="0"/>
              </a:rPr>
              <a:t>YOURSELF</a:t>
            </a:r>
            <a:r>
              <a:rPr lang="en-US" b="1" dirty="0">
                <a:solidFill>
                  <a:srgbClr val="FFFF00"/>
                </a:solidFill>
                <a:latin typeface="Rockwell" charset="0"/>
                <a:ea typeface="Rockwell" charset="0"/>
                <a:cs typeface="Rockwell" charset="0"/>
              </a:rPr>
              <a:t/>
            </a:r>
            <a:br>
              <a:rPr lang="en-US" b="1" dirty="0">
                <a:solidFill>
                  <a:srgbClr val="FFFF00"/>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690688"/>
            <a:ext cx="11023242" cy="4678154"/>
          </a:xfrm>
        </p:spPr>
        <p:txBody>
          <a:bodyPr>
            <a:normAutofit fontScale="77500" lnSpcReduction="20000"/>
          </a:bodyPr>
          <a:lstStyle/>
          <a:p>
            <a:pPr marL="0" indent="0" algn="just">
              <a:buNone/>
            </a:pPr>
            <a:r>
              <a:rPr lang="en-US" sz="4400" b="1" dirty="0" err="1" smtClean="0">
                <a:solidFill>
                  <a:srgbClr val="FFFF00"/>
                </a:solidFill>
                <a:latin typeface="Rockwell" charset="0"/>
                <a:ea typeface="Rockwell" charset="0"/>
                <a:cs typeface="Rockwell" charset="0"/>
              </a:rPr>
              <a:t>Deut</a:t>
            </a:r>
            <a:r>
              <a:rPr lang="en-US" sz="4400" b="1" dirty="0" smtClean="0">
                <a:solidFill>
                  <a:srgbClr val="FFFF00"/>
                </a:solidFill>
                <a:latin typeface="Rockwell" charset="0"/>
                <a:ea typeface="Rockwell" charset="0"/>
                <a:cs typeface="Rockwell" charset="0"/>
              </a:rPr>
              <a:t> 14:22-27 NKJV</a:t>
            </a:r>
            <a:endParaRPr lang="en-US" sz="4400" b="1" dirty="0">
              <a:solidFill>
                <a:srgbClr val="FFFF00"/>
              </a:solidFill>
              <a:latin typeface="Rockwell" charset="0"/>
              <a:ea typeface="Rockwell" charset="0"/>
              <a:cs typeface="Rockwell" charset="0"/>
            </a:endParaRPr>
          </a:p>
          <a:p>
            <a:pPr marL="0" indent="0" algn="just">
              <a:buNone/>
            </a:pPr>
            <a:r>
              <a:rPr lang="en-US" sz="4400" b="1" dirty="0" smtClean="0">
                <a:solidFill>
                  <a:prstClr val="white"/>
                </a:solidFill>
                <a:latin typeface="Rockwell" charset="0"/>
                <a:ea typeface="Rockwell" charset="0"/>
                <a:cs typeface="Rockwell" charset="0"/>
              </a:rPr>
              <a:t>22 </a:t>
            </a:r>
            <a:r>
              <a:rPr lang="en-US" sz="4400" b="1" dirty="0">
                <a:solidFill>
                  <a:prstClr val="white"/>
                </a:solidFill>
                <a:latin typeface="Rockwell" charset="0"/>
                <a:ea typeface="Rockwell" charset="0"/>
                <a:cs typeface="Rockwell" charset="0"/>
              </a:rPr>
              <a:t>"You shall truly tithe all the increase of your grain that the field produces year by year. 23 And you shall eat before the Lord your God, in the place where He chooses to make His name abide, the tithe of your grain and your new wine and your oil, of the firstborn of your herds and your flocks, that you may learn to fear the Lord your God always. 24 But if the journey is too long for you, so that you are not able to carry the tithe, or if the place where the Lord your God chooses to put His name is too far from you, when the Lord your God has blessed you, </a:t>
            </a:r>
          </a:p>
        </p:txBody>
      </p:sp>
    </p:spTree>
    <p:extLst>
      <p:ext uri="{BB962C8B-B14F-4D97-AF65-F5344CB8AC3E}">
        <p14:creationId xmlns:p14="http://schemas.microsoft.com/office/powerpoint/2010/main" val="3332869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marL="742950" lvl="0" indent="-742950">
              <a:lnSpc>
                <a:spcPct val="100000"/>
              </a:lnSpc>
              <a:spcBef>
                <a:spcPts val="0"/>
              </a:spcBef>
            </a:pP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2. </a:t>
            </a:r>
            <a:r>
              <a:rPr lang="en-US" b="1" dirty="0">
                <a:solidFill>
                  <a:srgbClr val="FFFF00"/>
                </a:solidFill>
                <a:latin typeface="Rockwell" charset="0"/>
                <a:ea typeface="Rockwell" charset="0"/>
                <a:cs typeface="Rockwell" charset="0"/>
              </a:rPr>
              <a:t>THE TITHE TO </a:t>
            </a:r>
            <a:r>
              <a:rPr lang="en-US" b="1" dirty="0" smtClean="0">
                <a:solidFill>
                  <a:srgbClr val="FFFF00"/>
                </a:solidFill>
                <a:latin typeface="Rockwell" charset="0"/>
                <a:ea typeface="Rockwell" charset="0"/>
                <a:cs typeface="Rockwell" charset="0"/>
              </a:rPr>
              <a:t>YOURSELF</a:t>
            </a:r>
            <a:r>
              <a:rPr lang="en-US" b="1" dirty="0">
                <a:solidFill>
                  <a:srgbClr val="FFFF00"/>
                </a:solidFill>
                <a:latin typeface="Rockwell" charset="0"/>
                <a:ea typeface="Rockwell" charset="0"/>
                <a:cs typeface="Rockwell" charset="0"/>
              </a:rPr>
              <a:t/>
            </a:r>
            <a:br>
              <a:rPr lang="en-US" b="1" dirty="0">
                <a:solidFill>
                  <a:srgbClr val="FFFF00"/>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690688"/>
            <a:ext cx="11023242" cy="4678154"/>
          </a:xfrm>
        </p:spPr>
        <p:txBody>
          <a:bodyPr>
            <a:normAutofit fontScale="77500" lnSpcReduction="20000"/>
          </a:bodyPr>
          <a:lstStyle/>
          <a:p>
            <a:pPr marL="0" indent="0" algn="just">
              <a:buNone/>
            </a:pPr>
            <a:r>
              <a:rPr lang="en-US" sz="4400" b="1" dirty="0" err="1" smtClean="0">
                <a:solidFill>
                  <a:srgbClr val="FFFF00"/>
                </a:solidFill>
                <a:latin typeface="Rockwell" charset="0"/>
                <a:ea typeface="Rockwell" charset="0"/>
                <a:cs typeface="Rockwell" charset="0"/>
              </a:rPr>
              <a:t>Deut</a:t>
            </a:r>
            <a:r>
              <a:rPr lang="en-US" sz="4400" b="1" dirty="0" smtClean="0">
                <a:solidFill>
                  <a:srgbClr val="FFFF00"/>
                </a:solidFill>
                <a:latin typeface="Rockwell" charset="0"/>
                <a:ea typeface="Rockwell" charset="0"/>
                <a:cs typeface="Rockwell" charset="0"/>
              </a:rPr>
              <a:t> 14:22-27 NKJV</a:t>
            </a:r>
            <a:endParaRPr lang="en-US" sz="4400" b="1" dirty="0">
              <a:solidFill>
                <a:srgbClr val="FFFF00"/>
              </a:solidFill>
              <a:latin typeface="Rockwell" charset="0"/>
              <a:ea typeface="Rockwell" charset="0"/>
              <a:cs typeface="Rockwell" charset="0"/>
            </a:endParaRPr>
          </a:p>
          <a:p>
            <a:pPr marL="0" indent="0" algn="just">
              <a:buNone/>
            </a:pPr>
            <a:r>
              <a:rPr lang="en-US" sz="4400" b="1" dirty="0" smtClean="0">
                <a:solidFill>
                  <a:prstClr val="white"/>
                </a:solidFill>
                <a:latin typeface="Rockwell" charset="0"/>
                <a:ea typeface="Rockwell" charset="0"/>
                <a:cs typeface="Rockwell" charset="0"/>
              </a:rPr>
              <a:t>25 </a:t>
            </a:r>
            <a:r>
              <a:rPr lang="en-US" sz="4400" b="1" u="sng" dirty="0">
                <a:solidFill>
                  <a:prstClr val="white"/>
                </a:solidFill>
                <a:latin typeface="Rockwell" charset="0"/>
                <a:ea typeface="Rockwell" charset="0"/>
                <a:cs typeface="Rockwell" charset="0"/>
              </a:rPr>
              <a:t>then you shall exchange it for money, take the money in your hand, and go to the place which the Lord your God chooses. 26 And you shall spend that money for whatever your heart desires</a:t>
            </a:r>
            <a:r>
              <a:rPr lang="en-US" sz="4400" b="1" dirty="0">
                <a:solidFill>
                  <a:prstClr val="white"/>
                </a:solidFill>
                <a:latin typeface="Rockwell" charset="0"/>
                <a:ea typeface="Rockwell" charset="0"/>
                <a:cs typeface="Rockwell" charset="0"/>
              </a:rPr>
              <a:t>: for oxen or sheep, for wine or similar drink, for whatever your heart desires; you shall eat there before the Lord your God, and you shall rejoice, you and your household. 27 </a:t>
            </a:r>
            <a:r>
              <a:rPr lang="en-US" sz="4400" b="1" u="sng" dirty="0">
                <a:solidFill>
                  <a:prstClr val="white"/>
                </a:solidFill>
                <a:latin typeface="Rockwell" charset="0"/>
                <a:ea typeface="Rockwell" charset="0"/>
                <a:cs typeface="Rockwell" charset="0"/>
              </a:rPr>
              <a:t>You shall not forsake the Levite </a:t>
            </a:r>
            <a:r>
              <a:rPr lang="en-US" sz="4400" b="1" dirty="0">
                <a:solidFill>
                  <a:prstClr val="white"/>
                </a:solidFill>
                <a:latin typeface="Rockwell" charset="0"/>
                <a:ea typeface="Rockwell" charset="0"/>
                <a:cs typeface="Rockwell" charset="0"/>
              </a:rPr>
              <a:t>who is within your gates, for he has no part nor inheritance with you</a:t>
            </a:r>
            <a:r>
              <a:rPr lang="en-US" sz="4400" b="1" dirty="0" smtClean="0">
                <a:solidFill>
                  <a:prstClr val="white"/>
                </a:solidFill>
                <a:latin typeface="Rockwell" charset="0"/>
                <a:ea typeface="Rockwell" charset="0"/>
                <a:cs typeface="Rockwell" charset="0"/>
              </a:rPr>
              <a:t>.</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1163937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48760" y="539229"/>
            <a:ext cx="11212682" cy="56555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smtClean="0">
              <a:solidFill>
                <a:srgbClr val="FFFF00"/>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marL="742950" lvl="0" indent="-742950">
              <a:lnSpc>
                <a:spcPct val="100000"/>
              </a:lnSpc>
              <a:spcBef>
                <a:spcPts val="0"/>
              </a:spcBef>
            </a:pP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
            </a:r>
            <a:br>
              <a:rPr lang="en-US" b="1" dirty="0" smtClean="0">
                <a:solidFill>
                  <a:srgbClr val="FFFF00"/>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3. </a:t>
            </a:r>
            <a:r>
              <a:rPr lang="en-US" b="1" dirty="0">
                <a:solidFill>
                  <a:srgbClr val="FFFF00"/>
                </a:solidFill>
                <a:latin typeface="Rockwell" charset="0"/>
                <a:ea typeface="Rockwell" charset="0"/>
                <a:cs typeface="Rockwell" charset="0"/>
              </a:rPr>
              <a:t>THE TITHE TO THE POOR</a:t>
            </a:r>
            <a:br>
              <a:rPr lang="en-US" b="1" dirty="0">
                <a:solidFill>
                  <a:srgbClr val="FFFF00"/>
                </a:solidFill>
                <a:latin typeface="Rockwell" charset="0"/>
                <a:ea typeface="Rockwell" charset="0"/>
                <a:cs typeface="Rockwell" charset="0"/>
              </a:rPr>
            </a:br>
            <a:r>
              <a:rPr lang="en-US" b="1" dirty="0">
                <a:solidFill>
                  <a:srgbClr val="FFFF00"/>
                </a:solidFill>
                <a:latin typeface="Rockwell" charset="0"/>
                <a:ea typeface="Rockwell" charset="0"/>
                <a:cs typeface="Rockwell" charset="0"/>
              </a:rPr>
              <a:t/>
            </a:r>
            <a:br>
              <a:rPr lang="en-US" b="1" dirty="0">
                <a:solidFill>
                  <a:srgbClr val="FFFF00"/>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690688"/>
            <a:ext cx="11023242" cy="4678154"/>
          </a:xfrm>
        </p:spPr>
        <p:txBody>
          <a:bodyPr>
            <a:normAutofit fontScale="85000" lnSpcReduction="20000"/>
          </a:bodyPr>
          <a:lstStyle/>
          <a:p>
            <a:pPr marL="0" indent="0" algn="just">
              <a:buNone/>
            </a:pPr>
            <a:r>
              <a:rPr lang="en-US" sz="4400" b="1" dirty="0" err="1" smtClean="0">
                <a:solidFill>
                  <a:srgbClr val="FFFF00"/>
                </a:solidFill>
                <a:latin typeface="Rockwell" charset="0"/>
                <a:ea typeface="Rockwell" charset="0"/>
                <a:cs typeface="Rockwell" charset="0"/>
              </a:rPr>
              <a:t>Deut</a:t>
            </a:r>
            <a:r>
              <a:rPr lang="en-US" sz="4400" b="1" dirty="0" smtClean="0">
                <a:solidFill>
                  <a:srgbClr val="FFFF00"/>
                </a:solidFill>
                <a:latin typeface="Rockwell" charset="0"/>
                <a:ea typeface="Rockwell" charset="0"/>
                <a:cs typeface="Rockwell" charset="0"/>
              </a:rPr>
              <a:t> 14:28-29 NKJV</a:t>
            </a:r>
            <a:endParaRPr lang="en-US" sz="4400" b="1" dirty="0">
              <a:solidFill>
                <a:srgbClr val="FFFF00"/>
              </a:solidFill>
              <a:latin typeface="Rockwell" charset="0"/>
              <a:ea typeface="Rockwell" charset="0"/>
              <a:cs typeface="Rockwell" charset="0"/>
            </a:endParaRPr>
          </a:p>
          <a:p>
            <a:pPr marL="0" indent="0" algn="just">
              <a:buNone/>
            </a:pPr>
            <a:r>
              <a:rPr lang="en-US" sz="4400" b="1" dirty="0" smtClean="0">
                <a:solidFill>
                  <a:srgbClr val="FFFF00"/>
                </a:solidFill>
                <a:latin typeface="Rockwell" charset="0"/>
                <a:ea typeface="Rockwell" charset="0"/>
                <a:cs typeface="Rockwell" charset="0"/>
              </a:rPr>
              <a:t>28 </a:t>
            </a:r>
            <a:r>
              <a:rPr lang="en-US" sz="4400" b="1" dirty="0">
                <a:solidFill>
                  <a:prstClr val="white"/>
                </a:solidFill>
                <a:latin typeface="Rockwell" charset="0"/>
                <a:ea typeface="Rockwell" charset="0"/>
                <a:cs typeface="Rockwell" charset="0"/>
              </a:rPr>
              <a:t>"</a:t>
            </a:r>
            <a:r>
              <a:rPr lang="en-US" sz="4400" b="1" u="sng" dirty="0">
                <a:solidFill>
                  <a:prstClr val="white"/>
                </a:solidFill>
                <a:latin typeface="Rockwell" charset="0"/>
                <a:ea typeface="Rockwell" charset="0"/>
                <a:cs typeface="Rockwell" charset="0"/>
              </a:rPr>
              <a:t>At the end of every third year </a:t>
            </a:r>
            <a:r>
              <a:rPr lang="en-US" sz="4400" b="1" dirty="0">
                <a:solidFill>
                  <a:prstClr val="white"/>
                </a:solidFill>
                <a:latin typeface="Rockwell" charset="0"/>
                <a:ea typeface="Rockwell" charset="0"/>
                <a:cs typeface="Rockwell" charset="0"/>
              </a:rPr>
              <a:t>you shall bring out the tithe of your produce of that year and store it up within your gates. </a:t>
            </a:r>
            <a:r>
              <a:rPr lang="en-US" sz="4400" b="1" dirty="0">
                <a:solidFill>
                  <a:srgbClr val="FFFF00"/>
                </a:solidFill>
                <a:latin typeface="Rockwell" charset="0"/>
                <a:ea typeface="Rockwell" charset="0"/>
                <a:cs typeface="Rockwell" charset="0"/>
              </a:rPr>
              <a:t>29 </a:t>
            </a:r>
            <a:r>
              <a:rPr lang="en-US" sz="4400" b="1" u="sng" dirty="0">
                <a:solidFill>
                  <a:prstClr val="white"/>
                </a:solidFill>
                <a:latin typeface="Rockwell" charset="0"/>
                <a:ea typeface="Rockwell" charset="0"/>
                <a:cs typeface="Rockwell" charset="0"/>
              </a:rPr>
              <a:t>And the Levite, </a:t>
            </a:r>
            <a:r>
              <a:rPr lang="en-US" sz="4400" b="1" dirty="0">
                <a:solidFill>
                  <a:prstClr val="white"/>
                </a:solidFill>
                <a:latin typeface="Rockwell" charset="0"/>
                <a:ea typeface="Rockwell" charset="0"/>
                <a:cs typeface="Rockwell" charset="0"/>
              </a:rPr>
              <a:t>because he has no portion nor inheritance with you, </a:t>
            </a:r>
            <a:r>
              <a:rPr lang="en-US" sz="4400" b="1" u="sng" dirty="0">
                <a:solidFill>
                  <a:prstClr val="white"/>
                </a:solidFill>
                <a:latin typeface="Rockwell" charset="0"/>
                <a:ea typeface="Rockwell" charset="0"/>
                <a:cs typeface="Rockwell" charset="0"/>
              </a:rPr>
              <a:t>and the stranger and the fatherless and the widow who are within your gates, may come and eat and be satisfied</a:t>
            </a:r>
            <a:r>
              <a:rPr lang="en-US" sz="4400" b="1" dirty="0">
                <a:solidFill>
                  <a:prstClr val="white"/>
                </a:solidFill>
                <a:latin typeface="Rockwell" charset="0"/>
                <a:ea typeface="Rockwell" charset="0"/>
                <a:cs typeface="Rockwell" charset="0"/>
              </a:rPr>
              <a:t>, that the Lord your God may bless you in all the work of your hand which you </a:t>
            </a:r>
            <a:r>
              <a:rPr lang="en-US" sz="4400" b="1" dirty="0" smtClean="0">
                <a:solidFill>
                  <a:prstClr val="white"/>
                </a:solidFill>
                <a:latin typeface="Rockwell" charset="0"/>
                <a:ea typeface="Rockwell" charset="0"/>
                <a:cs typeface="Rockwell" charset="0"/>
              </a:rPr>
              <a:t>do</a:t>
            </a:r>
            <a:endParaRPr lang="en-US" sz="44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1017270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072656" y="3271235"/>
            <a:ext cx="4341960" cy="7727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a:solidFill>
                  <a:prstClr val="white"/>
                </a:solidFill>
                <a:latin typeface="Rockwell" charset="0"/>
                <a:ea typeface="Rockwell" charset="0"/>
                <a:cs typeface="Rockwell" charset="0"/>
              </a:rPr>
              <a:t>OFFERINGS</a:t>
            </a:r>
            <a:endParaRPr lang="en-US" sz="4800" b="1" dirty="0">
              <a:solidFill>
                <a:prstClr val="white"/>
              </a:solidFill>
              <a:latin typeface="Rockwell" charset="0"/>
              <a:ea typeface="Rockwell" charset="0"/>
              <a:cs typeface="Rockwell" charset="0"/>
            </a:endParaRPr>
          </a:p>
        </p:txBody>
      </p:sp>
      <p:sp>
        <p:nvSpPr>
          <p:cNvPr id="3" name="Rectangle 2"/>
          <p:cNvSpPr/>
          <p:nvPr/>
        </p:nvSpPr>
        <p:spPr>
          <a:xfrm>
            <a:off x="5865263" y="2514489"/>
            <a:ext cx="756746" cy="756746"/>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solidFill>
                  <a:srgbClr val="FF0000"/>
                </a:solidFill>
                <a:latin typeface="Choplin Book" panose="00000500000000000000" pitchFamily="50" charset="0"/>
              </a:rPr>
              <a:t>3</a:t>
            </a:r>
            <a:endParaRPr lang="en-US" sz="4000" dirty="0">
              <a:solidFill>
                <a:srgbClr val="FF0000"/>
              </a:solidFill>
            </a:endParaRPr>
          </a:p>
        </p:txBody>
      </p:sp>
    </p:spTree>
    <p:extLst>
      <p:ext uri="{BB962C8B-B14F-4D97-AF65-F5344CB8AC3E}">
        <p14:creationId xmlns:p14="http://schemas.microsoft.com/office/powerpoint/2010/main" val="865177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79142" y="356839"/>
            <a:ext cx="11656741" cy="6501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smtClean="0">
                <a:solidFill>
                  <a:srgbClr val="FFFF00"/>
                </a:solidFill>
                <a:latin typeface="Rockwell" charset="0"/>
                <a:ea typeface="Rockwell" charset="0"/>
                <a:cs typeface="Rockwell" charset="0"/>
              </a:rPr>
              <a:t>2 </a:t>
            </a:r>
            <a:r>
              <a:rPr lang="en-US" sz="4400" b="1" dirty="0" err="1">
                <a:solidFill>
                  <a:srgbClr val="FFFF00"/>
                </a:solidFill>
                <a:latin typeface="Rockwell" charset="0"/>
                <a:ea typeface="Rockwell" charset="0"/>
                <a:cs typeface="Rockwell" charset="0"/>
              </a:rPr>
              <a:t>Cor</a:t>
            </a:r>
            <a:r>
              <a:rPr lang="en-US" sz="4400" b="1" dirty="0">
                <a:solidFill>
                  <a:srgbClr val="FFFF00"/>
                </a:solidFill>
                <a:latin typeface="Rockwell" charset="0"/>
                <a:ea typeface="Rockwell" charset="0"/>
                <a:cs typeface="Rockwell" charset="0"/>
              </a:rPr>
              <a:t> </a:t>
            </a:r>
            <a:r>
              <a:rPr lang="en-US" sz="4400" b="1" dirty="0" smtClean="0">
                <a:solidFill>
                  <a:srgbClr val="FFFF00"/>
                </a:solidFill>
                <a:latin typeface="Rockwell" charset="0"/>
                <a:ea typeface="Rockwell" charset="0"/>
                <a:cs typeface="Rockwell" charset="0"/>
              </a:rPr>
              <a:t>9:6-8 NKJV</a:t>
            </a:r>
            <a:endParaRPr lang="en-US" sz="4400" b="1" dirty="0">
              <a:solidFill>
                <a:srgbClr val="FFFF00"/>
              </a:solidFill>
              <a:latin typeface="Rockwell" charset="0"/>
              <a:ea typeface="Rockwell" charset="0"/>
              <a:cs typeface="Rockwell" charset="0"/>
            </a:endParaRPr>
          </a:p>
          <a:p>
            <a:endParaRPr lang="en-US" sz="4400" b="1" dirty="0">
              <a:solidFill>
                <a:prstClr val="white"/>
              </a:solidFill>
              <a:latin typeface="Rockwell" charset="0"/>
              <a:ea typeface="Rockwell" charset="0"/>
              <a:cs typeface="Rockwell" charset="0"/>
            </a:endParaRPr>
          </a:p>
          <a:p>
            <a:r>
              <a:rPr lang="en-US" sz="4400" b="1" dirty="0">
                <a:solidFill>
                  <a:srgbClr val="FFFF00"/>
                </a:solidFill>
                <a:latin typeface="Rockwell" charset="0"/>
                <a:ea typeface="Rockwell" charset="0"/>
                <a:cs typeface="Rockwell" charset="0"/>
              </a:rPr>
              <a:t>6</a:t>
            </a:r>
            <a:r>
              <a:rPr lang="en-US" sz="4400" b="1" dirty="0">
                <a:solidFill>
                  <a:prstClr val="white"/>
                </a:solidFill>
                <a:latin typeface="Rockwell" charset="0"/>
                <a:ea typeface="Rockwell" charset="0"/>
                <a:cs typeface="Rockwell" charset="0"/>
              </a:rPr>
              <a:t> But this I say: </a:t>
            </a:r>
            <a:r>
              <a:rPr lang="en-US" sz="4400" b="1" u="sng" dirty="0">
                <a:solidFill>
                  <a:prstClr val="white"/>
                </a:solidFill>
                <a:latin typeface="Rockwell" charset="0"/>
                <a:ea typeface="Rockwell" charset="0"/>
                <a:cs typeface="Rockwell" charset="0"/>
              </a:rPr>
              <a:t>He who sows sparingly will also reap sparingly</a:t>
            </a:r>
            <a:r>
              <a:rPr lang="en-US" sz="4400" b="1" dirty="0">
                <a:solidFill>
                  <a:prstClr val="white"/>
                </a:solidFill>
                <a:latin typeface="Rockwell" charset="0"/>
                <a:ea typeface="Rockwell" charset="0"/>
                <a:cs typeface="Rockwell" charset="0"/>
              </a:rPr>
              <a:t>, and </a:t>
            </a:r>
            <a:r>
              <a:rPr lang="en-US" sz="4400" b="1" u="sng" dirty="0">
                <a:solidFill>
                  <a:prstClr val="white"/>
                </a:solidFill>
                <a:latin typeface="Rockwell" charset="0"/>
                <a:ea typeface="Rockwell" charset="0"/>
                <a:cs typeface="Rockwell" charset="0"/>
              </a:rPr>
              <a:t>he who sows bountifully will also reap bountifully</a:t>
            </a:r>
            <a:r>
              <a:rPr lang="en-US" sz="4400" b="1" dirty="0">
                <a:solidFill>
                  <a:prstClr val="white"/>
                </a:solidFill>
                <a:latin typeface="Rockwell" charset="0"/>
                <a:ea typeface="Rockwell" charset="0"/>
                <a:cs typeface="Rockwell" charset="0"/>
              </a:rPr>
              <a:t>. </a:t>
            </a:r>
            <a:r>
              <a:rPr lang="en-US" sz="4400" b="1" dirty="0">
                <a:solidFill>
                  <a:srgbClr val="FFFF00"/>
                </a:solidFill>
                <a:latin typeface="Rockwell" charset="0"/>
                <a:ea typeface="Rockwell" charset="0"/>
                <a:cs typeface="Rockwell" charset="0"/>
              </a:rPr>
              <a:t>7</a:t>
            </a:r>
            <a:r>
              <a:rPr lang="en-US" sz="4400" b="1" dirty="0">
                <a:solidFill>
                  <a:prstClr val="white"/>
                </a:solidFill>
                <a:latin typeface="Rockwell" charset="0"/>
                <a:ea typeface="Rockwell" charset="0"/>
                <a:cs typeface="Rockwell" charset="0"/>
              </a:rPr>
              <a:t> So let each one give as he purposes in his heart, not grudgingly or of necessity; for God loves a cheerful giver. </a:t>
            </a:r>
          </a:p>
        </p:txBody>
      </p:sp>
    </p:spTree>
    <p:extLst>
      <p:ext uri="{BB962C8B-B14F-4D97-AF65-F5344CB8AC3E}">
        <p14:creationId xmlns:p14="http://schemas.microsoft.com/office/powerpoint/2010/main" val="774893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a:xfrm>
            <a:off x="838200" y="2412866"/>
            <a:ext cx="10515600" cy="1325563"/>
          </a:xfrm>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sz="6000" b="1" dirty="0" smtClean="0">
                <a:solidFill>
                  <a:srgbClr val="FFFF00"/>
                </a:solidFill>
                <a:latin typeface="Rockwell" charset="0"/>
                <a:ea typeface="Rockwell" charset="0"/>
                <a:cs typeface="Rockwell" charset="0"/>
              </a:rPr>
              <a:t>PRACTICAL REALITY</a:t>
            </a:r>
            <a:r>
              <a:rPr lang="en-US" sz="6000" b="1" dirty="0">
                <a:solidFill>
                  <a:prstClr val="white"/>
                </a:solidFill>
                <a:latin typeface="Rockwell" charset="0"/>
                <a:ea typeface="Rockwell" charset="0"/>
                <a:cs typeface="Rockwell" charset="0"/>
              </a:rPr>
              <a:t/>
            </a:r>
            <a:br>
              <a:rPr lang="en-US" sz="6000" b="1" dirty="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3968127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p:txBody>
          <a:bodyPr>
            <a:normAutofit/>
          </a:bodyPr>
          <a:lstStyle/>
          <a:p>
            <a:pPr lvl="0" algn="ctr">
              <a:lnSpc>
                <a:spcPct val="100000"/>
              </a:lnSpc>
              <a:spcBef>
                <a:spcPts val="0"/>
              </a:spcBef>
            </a:pPr>
            <a:r>
              <a:rPr lang="en-US" b="1" dirty="0" smtClean="0">
                <a:solidFill>
                  <a:srgbClr val="FFFF00"/>
                </a:solidFill>
                <a:latin typeface="Rockwell" charset="0"/>
                <a:ea typeface="Rockwell" charset="0"/>
                <a:cs typeface="Rockwell" charset="0"/>
              </a:rPr>
              <a:t>1. FIRST-FRUITS</a:t>
            </a: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IF </a:t>
            </a:r>
            <a:r>
              <a:rPr lang="en-US" sz="4400" b="1" dirty="0" smtClean="0">
                <a:solidFill>
                  <a:prstClr val="white"/>
                </a:solidFill>
                <a:latin typeface="Rockwell" charset="0"/>
                <a:ea typeface="Rockwell" charset="0"/>
                <a:cs typeface="Rockwell" charset="0"/>
              </a:rPr>
              <a:t>EARN N50,000.00 MONTHLY</a:t>
            </a:r>
          </a:p>
          <a:p>
            <a:pPr marL="0" lvl="0" indent="0">
              <a:lnSpc>
                <a:spcPct val="100000"/>
              </a:lnSpc>
              <a:spcBef>
                <a:spcPts val="0"/>
              </a:spcBef>
              <a:buNone/>
            </a:pPr>
            <a:endParaRPr lang="en-US" sz="4400" b="1" dirty="0" smtClean="0">
              <a:solidFill>
                <a:prstClr val="white"/>
              </a:solidFill>
              <a:latin typeface="Rockwell" charset="0"/>
              <a:ea typeface="Rockwell" charset="0"/>
              <a:cs typeface="Rockwell" charset="0"/>
            </a:endParaRP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FIRSTFRUIT </a:t>
            </a:r>
            <a:r>
              <a:rPr lang="en-US" sz="4400" b="1" dirty="0" smtClean="0">
                <a:solidFill>
                  <a:prstClr val="white"/>
                </a:solidFill>
                <a:latin typeface="Rockwell" charset="0"/>
                <a:ea typeface="Rockwell" charset="0"/>
                <a:cs typeface="Rockwell" charset="0"/>
              </a:rPr>
              <a:t>(2.5</a:t>
            </a:r>
            <a:r>
              <a:rPr lang="en-US" sz="4400" b="1" dirty="0" smtClean="0">
                <a:solidFill>
                  <a:prstClr val="white"/>
                </a:solidFill>
                <a:latin typeface="Rockwell" charset="0"/>
                <a:ea typeface="Rockwell" charset="0"/>
                <a:cs typeface="Rockwell" charset="0"/>
              </a:rPr>
              <a:t>% * N50,000.00) = </a:t>
            </a:r>
            <a:r>
              <a:rPr lang="en-US" sz="4400" b="1" dirty="0" smtClean="0">
                <a:solidFill>
                  <a:srgbClr val="FFFF00"/>
                </a:solidFill>
                <a:latin typeface="Rockwell" charset="0"/>
                <a:ea typeface="Rockwell" charset="0"/>
                <a:cs typeface="Rockwell" charset="0"/>
              </a:rPr>
              <a:t>N1,250.00</a:t>
            </a:r>
            <a:endParaRPr lang="en-US" sz="4400" b="1" dirty="0" smtClean="0">
              <a:solidFill>
                <a:srgbClr val="FFFF00"/>
              </a:solidFill>
              <a:latin typeface="Rockwell" charset="0"/>
              <a:ea typeface="Rockwell" charset="0"/>
              <a:cs typeface="Rockwell" charset="0"/>
            </a:endParaRPr>
          </a:p>
        </p:txBody>
      </p:sp>
    </p:spTree>
    <p:extLst>
      <p:ext uri="{BB962C8B-B14F-4D97-AF65-F5344CB8AC3E}">
        <p14:creationId xmlns:p14="http://schemas.microsoft.com/office/powerpoint/2010/main" val="2434033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2. THE LORD’S TITHE</a:t>
            </a:r>
            <a:r>
              <a:rPr lang="en-US" b="1" dirty="0">
                <a:solidFill>
                  <a:prstClr val="white"/>
                </a:solidFill>
                <a:latin typeface="Rockwell" charset="0"/>
                <a:ea typeface="Rockwell" charset="0"/>
                <a:cs typeface="Rockwell" charset="0"/>
              </a:rPr>
              <a:t/>
            </a:r>
            <a:br>
              <a:rPr lang="en-US" b="1" dirty="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IF EARN N50,000.00 MONTHLY</a:t>
            </a:r>
          </a:p>
          <a:p>
            <a:pPr marL="0" lvl="0" indent="0">
              <a:lnSpc>
                <a:spcPct val="100000"/>
              </a:lnSpc>
              <a:spcBef>
                <a:spcPts val="0"/>
              </a:spcBef>
              <a:buNone/>
            </a:pPr>
            <a:endParaRPr lang="en-US" sz="4400" b="1" dirty="0" smtClean="0">
              <a:solidFill>
                <a:prstClr val="white"/>
              </a:solidFill>
              <a:latin typeface="Rockwell" charset="0"/>
              <a:ea typeface="Rockwell" charset="0"/>
              <a:cs typeface="Rockwell" charset="0"/>
            </a:endParaRP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THE </a:t>
            </a:r>
            <a:r>
              <a:rPr lang="en-US" sz="4400" b="1" dirty="0" smtClean="0">
                <a:solidFill>
                  <a:prstClr val="white"/>
                </a:solidFill>
                <a:latin typeface="Rockwell" charset="0"/>
                <a:ea typeface="Rockwell" charset="0"/>
                <a:cs typeface="Rockwell" charset="0"/>
              </a:rPr>
              <a:t>LORD’S TITHE (10</a:t>
            </a:r>
            <a:r>
              <a:rPr lang="en-US" sz="4400" b="1" dirty="0" smtClean="0">
                <a:solidFill>
                  <a:prstClr val="white"/>
                </a:solidFill>
                <a:latin typeface="Rockwell" charset="0"/>
                <a:ea typeface="Rockwell" charset="0"/>
                <a:cs typeface="Rockwell" charset="0"/>
              </a:rPr>
              <a:t>% * N50,000.00) = </a:t>
            </a:r>
            <a:r>
              <a:rPr lang="en-US" sz="4400" b="1" dirty="0" smtClean="0">
                <a:solidFill>
                  <a:srgbClr val="FFFF00"/>
                </a:solidFill>
                <a:latin typeface="Rockwell" charset="0"/>
                <a:ea typeface="Rockwell" charset="0"/>
                <a:cs typeface="Rockwell" charset="0"/>
              </a:rPr>
              <a:t>N5,000.00</a:t>
            </a: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4198140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3. THE TITHE TO YOURSELF</a:t>
            </a:r>
            <a:r>
              <a:rPr lang="en-US" b="1" dirty="0">
                <a:solidFill>
                  <a:prstClr val="white"/>
                </a:solidFill>
                <a:latin typeface="Rockwell" charset="0"/>
                <a:ea typeface="Rockwell" charset="0"/>
                <a:cs typeface="Rockwell" charset="0"/>
              </a:rPr>
              <a:t/>
            </a:r>
            <a:br>
              <a:rPr lang="en-US" b="1" dirty="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IF EARN N50,000.00 MONTHLY</a:t>
            </a: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TITHE </a:t>
            </a:r>
            <a:r>
              <a:rPr lang="en-US" sz="4400" b="1" dirty="0" smtClean="0">
                <a:solidFill>
                  <a:prstClr val="white"/>
                </a:solidFill>
                <a:latin typeface="Rockwell" charset="0"/>
                <a:ea typeface="Rockwell" charset="0"/>
                <a:cs typeface="Rockwell" charset="0"/>
              </a:rPr>
              <a:t>TO SELF (10% AFTER FIRST FRUIT, THE LORD’S TITHE AND TAXES</a:t>
            </a:r>
            <a:r>
              <a:rPr lang="en-US" sz="4400" b="1" dirty="0" smtClean="0">
                <a:solidFill>
                  <a:prstClr val="white"/>
                </a:solidFill>
                <a:latin typeface="Rockwell" charset="0"/>
                <a:ea typeface="Rockwell" charset="0"/>
                <a:cs typeface="Rockwell" charset="0"/>
              </a:rPr>
              <a:t>)</a:t>
            </a: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(N50,000.00 – N1,250.00 – N5,000.00 = N43,750.00)</a:t>
            </a: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10% * N43,750.00 = </a:t>
            </a:r>
            <a:r>
              <a:rPr lang="en-US" sz="4400" b="1" dirty="0" smtClean="0">
                <a:solidFill>
                  <a:srgbClr val="FFFF00"/>
                </a:solidFill>
                <a:latin typeface="Rockwell" charset="0"/>
                <a:ea typeface="Rockwell" charset="0"/>
                <a:cs typeface="Rockwell" charset="0"/>
              </a:rPr>
              <a:t>N4,375.00</a:t>
            </a:r>
            <a:endParaRPr lang="en-US" sz="4400" b="1" dirty="0" smtClean="0">
              <a:solidFill>
                <a:srgbClr val="FFFF00"/>
              </a:solidFill>
              <a:latin typeface="Rockwell" charset="0"/>
              <a:ea typeface="Rockwell" charset="0"/>
              <a:cs typeface="Rockwell" charset="0"/>
            </a:endParaRP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42450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70456" y="128788"/>
            <a:ext cx="11732654" cy="64651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100" b="1" dirty="0" smtClean="0">
              <a:solidFill>
                <a:srgbClr val="FFFF00"/>
              </a:solidFill>
              <a:latin typeface="Rockwell" charset="0"/>
              <a:ea typeface="Rockwell" charset="0"/>
              <a:cs typeface="Rockwell" charset="0"/>
            </a:endParaRPr>
          </a:p>
          <a:p>
            <a:r>
              <a:rPr lang="en-US" sz="4100" b="1" dirty="0" smtClean="0">
                <a:solidFill>
                  <a:srgbClr val="FFFF00"/>
                </a:solidFill>
                <a:latin typeface="Rockwell" charset="0"/>
                <a:ea typeface="Rockwell" charset="0"/>
                <a:cs typeface="Rockwell" charset="0"/>
              </a:rPr>
              <a:t>1 Kings 17:8-16 </a:t>
            </a:r>
            <a:r>
              <a:rPr lang="en-US" sz="4100" b="1" dirty="0">
                <a:solidFill>
                  <a:srgbClr val="FFFF00"/>
                </a:solidFill>
                <a:latin typeface="Rockwell" charset="0"/>
                <a:ea typeface="Rockwell" charset="0"/>
                <a:cs typeface="Rockwell" charset="0"/>
              </a:rPr>
              <a:t>(NKJV)</a:t>
            </a:r>
          </a:p>
          <a:p>
            <a:r>
              <a:rPr lang="en-US" sz="4100" b="1" dirty="0" smtClean="0">
                <a:solidFill>
                  <a:srgbClr val="FFC000"/>
                </a:solidFill>
                <a:latin typeface="Rockwell" charset="0"/>
                <a:ea typeface="Rockwell" charset="0"/>
                <a:cs typeface="Rockwell" charset="0"/>
              </a:rPr>
              <a:t>12</a:t>
            </a:r>
            <a:r>
              <a:rPr lang="en-US" sz="4100" b="1" dirty="0" smtClean="0">
                <a:solidFill>
                  <a:schemeClr val="bg1"/>
                </a:solidFill>
                <a:latin typeface="Rockwell" charset="0"/>
                <a:ea typeface="Rockwell" charset="0"/>
                <a:cs typeface="Rockwell" charset="0"/>
              </a:rPr>
              <a:t>  </a:t>
            </a:r>
            <a:r>
              <a:rPr lang="en-US" sz="4100" b="1" dirty="0">
                <a:solidFill>
                  <a:schemeClr val="bg1"/>
                </a:solidFill>
                <a:latin typeface="Rockwell" charset="0"/>
                <a:ea typeface="Rockwell" charset="0"/>
                <a:cs typeface="Rockwell" charset="0"/>
              </a:rPr>
              <a:t>“So she said, “As the LORD your God lives, I do not have bread, only a handful of flour in a bin, and a little oil in a jar; and see, I am gathering a couple of sticks that I may go in and prepare it for myself and my son, that we may eat it, and die</a:t>
            </a:r>
            <a:r>
              <a:rPr lang="en-US" sz="4100" b="1" dirty="0" smtClean="0">
                <a:solidFill>
                  <a:schemeClr val="bg1"/>
                </a:solidFill>
                <a:latin typeface="Rockwell" charset="0"/>
                <a:ea typeface="Rockwell" charset="0"/>
                <a:cs typeface="Rockwell" charset="0"/>
              </a:rPr>
              <a:t>.”</a:t>
            </a:r>
            <a:endParaRPr lang="en-US" sz="41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3676754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b="1" dirty="0">
                <a:solidFill>
                  <a:srgbClr val="FFFF00"/>
                </a:solidFill>
                <a:latin typeface="Rockwell" charset="0"/>
                <a:ea typeface="Rockwell" charset="0"/>
                <a:cs typeface="Rockwell" charset="0"/>
              </a:rPr>
              <a:t>4</a:t>
            </a:r>
            <a:r>
              <a:rPr lang="en-US" b="1" dirty="0" smtClean="0">
                <a:solidFill>
                  <a:srgbClr val="FFFF00"/>
                </a:solidFill>
                <a:latin typeface="Rockwell" charset="0"/>
                <a:ea typeface="Rockwell" charset="0"/>
                <a:cs typeface="Rockwell" charset="0"/>
              </a:rPr>
              <a:t>. THE TITHE TO THE POOR</a:t>
            </a:r>
            <a:r>
              <a:rPr lang="en-US" b="1" dirty="0">
                <a:solidFill>
                  <a:prstClr val="white"/>
                </a:solidFill>
                <a:latin typeface="Rockwell" charset="0"/>
                <a:ea typeface="Rockwell" charset="0"/>
                <a:cs typeface="Rockwell" charset="0"/>
              </a:rPr>
              <a:t/>
            </a:r>
            <a:br>
              <a:rPr lang="en-US" b="1" dirty="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426380"/>
            <a:ext cx="10984606" cy="4922904"/>
          </a:xfrm>
        </p:spPr>
        <p:txBody>
          <a:bodyPr>
            <a:normAutofit lnSpcReduction="10000"/>
          </a:bodyPr>
          <a:lstStyle/>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IF EARN N50,000.00 MONTHLY</a:t>
            </a: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TITHE </a:t>
            </a:r>
            <a:r>
              <a:rPr lang="en-US" sz="4400" b="1" dirty="0" smtClean="0">
                <a:solidFill>
                  <a:prstClr val="white"/>
                </a:solidFill>
                <a:latin typeface="Rockwell" charset="0"/>
                <a:ea typeface="Rockwell" charset="0"/>
                <a:cs typeface="Rockwell" charset="0"/>
              </a:rPr>
              <a:t>TO SELF (10% AFTER FIRST FRUIT, THE LORD’S TITHE AND TAXES</a:t>
            </a:r>
            <a:r>
              <a:rPr lang="en-US" sz="4400" b="1" dirty="0" smtClean="0">
                <a:solidFill>
                  <a:prstClr val="white"/>
                </a:solidFill>
                <a:latin typeface="Rockwell" charset="0"/>
                <a:ea typeface="Rockwell" charset="0"/>
                <a:cs typeface="Rockwell" charset="0"/>
              </a:rPr>
              <a:t>)</a:t>
            </a: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(N50,000.00 – N1,250.00 – N5,000.00 = N43,750.00)</a:t>
            </a: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10% * N43,750.00 = </a:t>
            </a:r>
            <a:r>
              <a:rPr lang="en-US" sz="4400" b="1" dirty="0" smtClean="0">
                <a:solidFill>
                  <a:srgbClr val="FFFF00"/>
                </a:solidFill>
                <a:latin typeface="Rockwell" charset="0"/>
                <a:ea typeface="Rockwell" charset="0"/>
                <a:cs typeface="Rockwell" charset="0"/>
              </a:rPr>
              <a:t>N4,375.00 (EVERY 3 MONTHS)</a:t>
            </a:r>
            <a:endParaRPr lang="en-US" sz="4400" b="1" dirty="0" smtClean="0">
              <a:solidFill>
                <a:srgbClr val="FFFF00"/>
              </a:solidFill>
              <a:latin typeface="Rockwell" charset="0"/>
              <a:ea typeface="Rockwell" charset="0"/>
              <a:cs typeface="Rockwell" charset="0"/>
            </a:endParaRP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2633774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b="1" dirty="0" smtClean="0">
                <a:solidFill>
                  <a:srgbClr val="FFFF00"/>
                </a:solidFill>
                <a:latin typeface="Rockwell" charset="0"/>
                <a:ea typeface="Rockwell" charset="0"/>
                <a:cs typeface="Rockwell" charset="0"/>
              </a:rPr>
              <a:t>PRACTICAL REALITY</a:t>
            </a:r>
            <a:r>
              <a:rPr lang="en-US" b="1" dirty="0">
                <a:solidFill>
                  <a:prstClr val="white"/>
                </a:solidFill>
                <a:latin typeface="Rockwell" charset="0"/>
                <a:ea typeface="Rockwell" charset="0"/>
                <a:cs typeface="Rockwell" charset="0"/>
              </a:rPr>
              <a:t/>
            </a:r>
            <a:br>
              <a:rPr lang="en-US" b="1" dirty="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IF EARN N50,000.00 MONTHLY</a:t>
            </a: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BALANCE </a:t>
            </a:r>
            <a:r>
              <a:rPr lang="en-US" sz="4400" b="1" dirty="0" smtClean="0">
                <a:solidFill>
                  <a:prstClr val="white"/>
                </a:solidFill>
                <a:latin typeface="Rockwell" charset="0"/>
                <a:ea typeface="Rockwell" charset="0"/>
                <a:cs typeface="Rockwell" charset="0"/>
              </a:rPr>
              <a:t>AFTER FIRST FRUIT AND TITHES </a:t>
            </a:r>
            <a:endParaRPr lang="en-US" sz="4400" b="1" dirty="0" smtClean="0">
              <a:solidFill>
                <a:prstClr val="white"/>
              </a:solidFill>
              <a:latin typeface="Rockwell" charset="0"/>
              <a:ea typeface="Rockwell" charset="0"/>
              <a:cs typeface="Rockwell" charset="0"/>
            </a:endParaRP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N50,000.00 </a:t>
            </a:r>
            <a:r>
              <a:rPr lang="en-US" sz="4400" b="1" dirty="0" smtClean="0">
                <a:solidFill>
                  <a:prstClr val="white"/>
                </a:solidFill>
                <a:latin typeface="Rockwell" charset="0"/>
                <a:ea typeface="Rockwell" charset="0"/>
                <a:cs typeface="Rockwell" charset="0"/>
              </a:rPr>
              <a:t>– N1,250.00 – N5,000.00 – N4,375.00 = </a:t>
            </a:r>
            <a:r>
              <a:rPr lang="en-US" sz="4400" b="1" dirty="0" smtClean="0">
                <a:solidFill>
                  <a:srgbClr val="FFFF00"/>
                </a:solidFill>
                <a:latin typeface="Rockwell" charset="0"/>
                <a:ea typeface="Rockwell" charset="0"/>
                <a:cs typeface="Rockwell" charset="0"/>
              </a:rPr>
              <a:t>N39,375.00</a:t>
            </a:r>
            <a:endParaRPr lang="en-US" sz="4400" b="1" dirty="0" smtClean="0">
              <a:solidFill>
                <a:srgbClr val="FFFF00"/>
              </a:solidFill>
              <a:latin typeface="Rockwell" charset="0"/>
              <a:ea typeface="Rockwell" charset="0"/>
              <a:cs typeface="Rockwell" charset="0"/>
            </a:endParaRP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3353151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p:txBody>
          <a:bodyPr>
            <a:normAutofit fontScale="90000"/>
          </a:bodyPr>
          <a:lstStyle/>
          <a:p>
            <a:pPr lvl="0" algn="ctr">
              <a:lnSpc>
                <a:spcPct val="100000"/>
              </a:lnSpc>
              <a:spcBef>
                <a:spcPts val="0"/>
              </a:spcBef>
            </a:pP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r>
              <a:rPr lang="en-US" b="1" dirty="0" smtClean="0">
                <a:solidFill>
                  <a:srgbClr val="FFFF00"/>
                </a:solidFill>
                <a:effectLst>
                  <a:outerShdw blurRad="38100" dist="38100" dir="2700000" algn="tl">
                    <a:srgbClr val="000000">
                      <a:alpha val="43137"/>
                    </a:srgbClr>
                  </a:outerShdw>
                </a:effectLst>
                <a:latin typeface="Rockwell" charset="0"/>
                <a:ea typeface="Rockwell" charset="0"/>
                <a:cs typeface="Rockwell" charset="0"/>
              </a:rPr>
              <a:t>PRACTICAL REALITY</a:t>
            </a:r>
            <a:r>
              <a:rPr lang="en-US" b="1" dirty="0">
                <a:solidFill>
                  <a:prstClr val="white"/>
                </a:solidFill>
                <a:latin typeface="Rockwell" charset="0"/>
                <a:ea typeface="Rockwell" charset="0"/>
                <a:cs typeface="Rockwell" charset="0"/>
              </a:rPr>
              <a:t/>
            </a:r>
            <a:br>
              <a:rPr lang="en-US" b="1" dirty="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a:xfrm>
            <a:off x="838200" y="1426380"/>
            <a:ext cx="10984606" cy="4922904"/>
          </a:xfrm>
        </p:spPr>
        <p:txBody>
          <a:bodyPr>
            <a:normAutofit/>
          </a:bodyPr>
          <a:lstStyle/>
          <a:p>
            <a:pPr marL="0" lvl="0" indent="0">
              <a:lnSpc>
                <a:spcPct val="100000"/>
              </a:lnSpc>
              <a:spcBef>
                <a:spcPts val="0"/>
              </a:spcBef>
              <a:buNone/>
            </a:pPr>
            <a:r>
              <a:rPr lang="en-US" sz="4400" b="1" dirty="0" smtClean="0">
                <a:solidFill>
                  <a:srgbClr val="FFFF00"/>
                </a:solidFill>
                <a:latin typeface="Rockwell" charset="0"/>
                <a:ea typeface="Rockwell" charset="0"/>
                <a:cs typeface="Rockwell" charset="0"/>
              </a:rPr>
              <a:t>N39,375.00</a:t>
            </a:r>
            <a:r>
              <a:rPr lang="en-US" sz="4400" b="1" dirty="0" smtClean="0">
                <a:solidFill>
                  <a:prstClr val="white"/>
                </a:solidFill>
                <a:latin typeface="Rockwell" charset="0"/>
                <a:ea typeface="Rockwell" charset="0"/>
                <a:cs typeface="Rockwell" charset="0"/>
              </a:rPr>
              <a:t> </a:t>
            </a:r>
            <a:r>
              <a:rPr lang="en-US" sz="4400" b="1" dirty="0" smtClean="0">
                <a:solidFill>
                  <a:prstClr val="white"/>
                </a:solidFill>
                <a:latin typeface="Rockwell" charset="0"/>
                <a:ea typeface="Rockwell" charset="0"/>
                <a:cs typeface="Rockwell" charset="0"/>
              </a:rPr>
              <a:t>REPRESENTS </a:t>
            </a:r>
            <a:r>
              <a:rPr lang="en-US" sz="4400" b="1" dirty="0" smtClean="0">
                <a:solidFill>
                  <a:srgbClr val="FFFF00"/>
                </a:solidFill>
                <a:latin typeface="Rockwell" charset="0"/>
                <a:ea typeface="Rockwell" charset="0"/>
                <a:cs typeface="Rockwell" charset="0"/>
              </a:rPr>
              <a:t>78.75%</a:t>
            </a:r>
            <a:r>
              <a:rPr lang="en-US" sz="4400" b="1" dirty="0" smtClean="0">
                <a:solidFill>
                  <a:prstClr val="white"/>
                </a:solidFill>
                <a:latin typeface="Rockwell" charset="0"/>
                <a:ea typeface="Rockwell" charset="0"/>
                <a:cs typeface="Rockwell" charset="0"/>
              </a:rPr>
              <a:t> </a:t>
            </a:r>
            <a:r>
              <a:rPr lang="en-US" sz="4400" b="1" dirty="0" smtClean="0">
                <a:solidFill>
                  <a:prstClr val="white"/>
                </a:solidFill>
                <a:latin typeface="Rockwell" charset="0"/>
                <a:ea typeface="Rockwell" charset="0"/>
                <a:cs typeface="Rockwell" charset="0"/>
              </a:rPr>
              <a:t>OF </a:t>
            </a:r>
            <a:r>
              <a:rPr lang="en-US" sz="4400" b="1" dirty="0" smtClean="0">
                <a:solidFill>
                  <a:srgbClr val="FFFF00"/>
                </a:solidFill>
                <a:latin typeface="Rockwell" charset="0"/>
                <a:ea typeface="Rockwell" charset="0"/>
                <a:cs typeface="Rockwell" charset="0"/>
              </a:rPr>
              <a:t>N50,000.00!</a:t>
            </a: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lvl="0" indent="0">
              <a:lnSpc>
                <a:spcPct val="100000"/>
              </a:lnSpc>
              <a:spcBef>
                <a:spcPts val="0"/>
              </a:spcBef>
              <a:buNone/>
            </a:pPr>
            <a:r>
              <a:rPr lang="en-US" sz="4400" b="1" dirty="0" smtClean="0">
                <a:solidFill>
                  <a:prstClr val="white"/>
                </a:solidFill>
                <a:latin typeface="Rockwell" charset="0"/>
                <a:ea typeface="Rockwell" charset="0"/>
                <a:cs typeface="Rockwell" charset="0"/>
              </a:rPr>
              <a:t>GOD IS A GENIUS!</a:t>
            </a:r>
            <a:endParaRPr lang="en-US" sz="4400" b="1" dirty="0" smtClean="0">
              <a:solidFill>
                <a:srgbClr val="FFFF00"/>
              </a:solidFill>
              <a:latin typeface="Rockwell" charset="0"/>
              <a:ea typeface="Rockwell" charset="0"/>
              <a:cs typeface="Rockwell" charset="0"/>
            </a:endParaRP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spTree>
    <p:extLst>
      <p:ext uri="{BB962C8B-B14F-4D97-AF65-F5344CB8AC3E}">
        <p14:creationId xmlns:p14="http://schemas.microsoft.com/office/powerpoint/2010/main" val="2353276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79142" y="356839"/>
            <a:ext cx="11656741" cy="6501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smtClean="0">
              <a:solidFill>
                <a:prstClr val="white"/>
              </a:solidFill>
              <a:latin typeface="Rockwell" charset="0"/>
              <a:ea typeface="Rockwell" charset="0"/>
              <a:cs typeface="Rockwell" charset="0"/>
            </a:endParaRPr>
          </a:p>
          <a:p>
            <a:r>
              <a:rPr lang="en-US" sz="4000" b="1" dirty="0" smtClean="0">
                <a:solidFill>
                  <a:prstClr val="white"/>
                </a:solidFill>
                <a:latin typeface="Rockwell" charset="0"/>
                <a:ea typeface="Rockwell" charset="0"/>
                <a:cs typeface="Rockwell" charset="0"/>
              </a:rPr>
              <a:t>Lev 19:9-10 NCV</a:t>
            </a:r>
            <a:endParaRPr lang="en-US" sz="4000" b="1" dirty="0">
              <a:solidFill>
                <a:prstClr val="white"/>
              </a:solidFill>
              <a:latin typeface="Rockwell" charset="0"/>
              <a:ea typeface="Rockwell" charset="0"/>
              <a:cs typeface="Rockwell" charset="0"/>
            </a:endParaRPr>
          </a:p>
          <a:p>
            <a:r>
              <a:rPr lang="en-US" sz="4000" b="1" dirty="0" smtClean="0">
                <a:solidFill>
                  <a:srgbClr val="FFFF00"/>
                </a:solidFill>
                <a:latin typeface="Rockwell" charset="0"/>
                <a:ea typeface="Rockwell" charset="0"/>
                <a:cs typeface="Rockwell" charset="0"/>
              </a:rPr>
              <a:t>9</a:t>
            </a:r>
            <a:r>
              <a:rPr lang="en-US" sz="4000" b="1" dirty="0" smtClean="0">
                <a:solidFill>
                  <a:prstClr val="white"/>
                </a:solidFill>
                <a:latin typeface="Rockwell" charset="0"/>
                <a:ea typeface="Rockwell" charset="0"/>
                <a:cs typeface="Rockwell" charset="0"/>
              </a:rPr>
              <a:t> </a:t>
            </a:r>
            <a:r>
              <a:rPr lang="en-US" sz="4000" b="1" dirty="0">
                <a:solidFill>
                  <a:prstClr val="white"/>
                </a:solidFill>
                <a:latin typeface="Rockwell" charset="0"/>
                <a:ea typeface="Rockwell" charset="0"/>
                <a:cs typeface="Rockwell" charset="0"/>
              </a:rPr>
              <a:t>"'When you harvest your crops on your land, </a:t>
            </a:r>
            <a:r>
              <a:rPr lang="en-US" sz="4000" b="1" u="sng" dirty="0">
                <a:solidFill>
                  <a:prstClr val="white"/>
                </a:solidFill>
                <a:latin typeface="Rockwell" charset="0"/>
                <a:ea typeface="Rockwell" charset="0"/>
                <a:cs typeface="Rockwell" charset="0"/>
              </a:rPr>
              <a:t>do not harvest all the way to the corners of your fields.</a:t>
            </a:r>
            <a:r>
              <a:rPr lang="en-US" sz="4000" b="1" dirty="0">
                <a:solidFill>
                  <a:prstClr val="white"/>
                </a:solidFill>
                <a:latin typeface="Rockwell" charset="0"/>
                <a:ea typeface="Rockwell" charset="0"/>
                <a:cs typeface="Rockwell" charset="0"/>
              </a:rPr>
              <a:t> If grain falls onto the ground, don't gather it up. </a:t>
            </a:r>
            <a:r>
              <a:rPr lang="en-US" sz="4000" b="1" u="sng" dirty="0">
                <a:solidFill>
                  <a:srgbClr val="FFFF00"/>
                </a:solidFill>
                <a:latin typeface="Rockwell" charset="0"/>
                <a:ea typeface="Rockwell" charset="0"/>
                <a:cs typeface="Rockwell" charset="0"/>
              </a:rPr>
              <a:t>10</a:t>
            </a:r>
            <a:r>
              <a:rPr lang="en-US" sz="4000" b="1" u="sng" dirty="0">
                <a:solidFill>
                  <a:prstClr val="white"/>
                </a:solidFill>
                <a:latin typeface="Rockwell" charset="0"/>
                <a:ea typeface="Rockwell" charset="0"/>
                <a:cs typeface="Rockwell" charset="0"/>
              </a:rPr>
              <a:t> Don't pick all the grapes in your vineyards, and don't pick up the grapes that fall to the ground</a:t>
            </a:r>
            <a:r>
              <a:rPr lang="en-US" sz="4000" b="1" dirty="0">
                <a:solidFill>
                  <a:prstClr val="white"/>
                </a:solidFill>
                <a:latin typeface="Rockwell" charset="0"/>
                <a:ea typeface="Rockwell" charset="0"/>
                <a:cs typeface="Rockwell" charset="0"/>
              </a:rPr>
              <a:t>. You must </a:t>
            </a:r>
            <a:r>
              <a:rPr lang="en-US" sz="4000" b="1" u="sng" dirty="0">
                <a:solidFill>
                  <a:prstClr val="white"/>
                </a:solidFill>
                <a:latin typeface="Rockwell" charset="0"/>
                <a:ea typeface="Rockwell" charset="0"/>
                <a:cs typeface="Rockwell" charset="0"/>
              </a:rPr>
              <a:t>leave those things for poor people and for people traveling through your country. </a:t>
            </a:r>
            <a:r>
              <a:rPr lang="en-US" sz="4000" b="1" dirty="0">
                <a:solidFill>
                  <a:prstClr val="white"/>
                </a:solidFill>
                <a:latin typeface="Rockwell" charset="0"/>
                <a:ea typeface="Rockwell" charset="0"/>
                <a:cs typeface="Rockwell" charset="0"/>
              </a:rPr>
              <a:t>I am the Lord your God</a:t>
            </a:r>
          </a:p>
          <a:p>
            <a:endParaRPr lang="en-US" sz="4000" b="1" dirty="0">
              <a:solidFill>
                <a:prstClr val="white"/>
              </a:solidFill>
              <a:latin typeface="Rockwell" charset="0"/>
              <a:ea typeface="Rockwell" charset="0"/>
              <a:cs typeface="Rockwell" charset="0"/>
            </a:endParaRPr>
          </a:p>
        </p:txBody>
      </p:sp>
    </p:spTree>
    <p:extLst>
      <p:ext uri="{BB962C8B-B14F-4D97-AF65-F5344CB8AC3E}">
        <p14:creationId xmlns:p14="http://schemas.microsoft.com/office/powerpoint/2010/main" val="3810180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79142" y="356839"/>
            <a:ext cx="11656741" cy="6501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smtClean="0">
              <a:solidFill>
                <a:prstClr val="white"/>
              </a:solidFill>
              <a:latin typeface="Rockwell" charset="0"/>
              <a:ea typeface="Rockwell" charset="0"/>
              <a:cs typeface="Rockwell" charset="0"/>
            </a:endParaRPr>
          </a:p>
          <a:p>
            <a:r>
              <a:rPr lang="en-US" sz="4000" b="1" dirty="0" smtClean="0">
                <a:solidFill>
                  <a:srgbClr val="FFFF00"/>
                </a:solidFill>
                <a:latin typeface="Rockwell" charset="0"/>
                <a:ea typeface="Rockwell" charset="0"/>
                <a:cs typeface="Rockwell" charset="0"/>
              </a:rPr>
              <a:t>Lev 23:22 NCV</a:t>
            </a:r>
            <a:endParaRPr lang="en-US" sz="4000" b="1" dirty="0">
              <a:solidFill>
                <a:srgbClr val="FFFF00"/>
              </a:solidFill>
              <a:latin typeface="Rockwell" charset="0"/>
              <a:ea typeface="Rockwell" charset="0"/>
              <a:cs typeface="Rockwell" charset="0"/>
            </a:endParaRPr>
          </a:p>
          <a:p>
            <a:r>
              <a:rPr lang="en-US" sz="4000" b="1" dirty="0" smtClean="0">
                <a:solidFill>
                  <a:srgbClr val="FFFF00"/>
                </a:solidFill>
                <a:latin typeface="Rockwell" charset="0"/>
                <a:ea typeface="Rockwell" charset="0"/>
                <a:cs typeface="Rockwell" charset="0"/>
              </a:rPr>
              <a:t>22</a:t>
            </a:r>
            <a:r>
              <a:rPr lang="en-US" sz="4000" b="1" dirty="0" smtClean="0">
                <a:solidFill>
                  <a:prstClr val="white"/>
                </a:solidFill>
                <a:latin typeface="Rockwell" charset="0"/>
                <a:ea typeface="Rockwell" charset="0"/>
                <a:cs typeface="Rockwell" charset="0"/>
              </a:rPr>
              <a:t> </a:t>
            </a:r>
            <a:r>
              <a:rPr lang="en-US" sz="4000" b="1" dirty="0">
                <a:solidFill>
                  <a:prstClr val="white"/>
                </a:solidFill>
                <a:latin typeface="Rockwell" charset="0"/>
                <a:ea typeface="Rockwell" charset="0"/>
                <a:cs typeface="Rockwell" charset="0"/>
              </a:rPr>
              <a:t>"'When you harvest your crops on your land, </a:t>
            </a:r>
            <a:r>
              <a:rPr lang="en-US" sz="4000" b="1" u="sng" dirty="0">
                <a:solidFill>
                  <a:prstClr val="white"/>
                </a:solidFill>
                <a:latin typeface="Rockwell" charset="0"/>
                <a:ea typeface="Rockwell" charset="0"/>
                <a:cs typeface="Rockwell" charset="0"/>
              </a:rPr>
              <a:t>do not harvest all the way to the corners of your field.</a:t>
            </a:r>
            <a:r>
              <a:rPr lang="en-US" sz="4000" b="1" dirty="0">
                <a:solidFill>
                  <a:prstClr val="white"/>
                </a:solidFill>
                <a:latin typeface="Rockwell" charset="0"/>
                <a:ea typeface="Rockwell" charset="0"/>
                <a:cs typeface="Rockwell" charset="0"/>
              </a:rPr>
              <a:t> If grain falls onto the ground, don't gather it up. </a:t>
            </a:r>
            <a:r>
              <a:rPr lang="en-US" sz="4000" b="1" u="sng" dirty="0">
                <a:solidFill>
                  <a:prstClr val="white"/>
                </a:solidFill>
                <a:latin typeface="Rockwell" charset="0"/>
                <a:ea typeface="Rockwell" charset="0"/>
                <a:cs typeface="Rockwell" charset="0"/>
              </a:rPr>
              <a:t>Leave it for poor people and foreigners in your country</a:t>
            </a:r>
            <a:r>
              <a:rPr lang="en-US" sz="4000" b="1" dirty="0">
                <a:solidFill>
                  <a:prstClr val="white"/>
                </a:solidFill>
                <a:latin typeface="Rockwell" charset="0"/>
                <a:ea typeface="Rockwell" charset="0"/>
                <a:cs typeface="Rockwell" charset="0"/>
              </a:rPr>
              <a:t>. I am the Lord your God.'" </a:t>
            </a:r>
          </a:p>
        </p:txBody>
      </p:sp>
    </p:spTree>
    <p:extLst>
      <p:ext uri="{BB962C8B-B14F-4D97-AF65-F5344CB8AC3E}">
        <p14:creationId xmlns:p14="http://schemas.microsoft.com/office/powerpoint/2010/main" val="3157831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flipH="1">
            <a:off x="-1396573" y="6349284"/>
            <a:ext cx="1396573" cy="1609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dirty="0">
              <a:solidFill>
                <a:prstClr val="white"/>
              </a:solidFill>
              <a:latin typeface="Rockwell" charset="0"/>
              <a:ea typeface="Rockwell" charset="0"/>
              <a:cs typeface="Rockwell" charset="0"/>
            </a:endParaRPr>
          </a:p>
        </p:txBody>
      </p:sp>
      <p:sp>
        <p:nvSpPr>
          <p:cNvPr id="3" name="Title 2"/>
          <p:cNvSpPr>
            <a:spLocks noGrp="1"/>
          </p:cNvSpPr>
          <p:nvPr>
            <p:ph type="title"/>
          </p:nvPr>
        </p:nvSpPr>
        <p:spPr>
          <a:xfrm>
            <a:off x="838199" y="365125"/>
            <a:ext cx="10997485" cy="1325563"/>
          </a:xfrm>
        </p:spPr>
        <p:txBody>
          <a:bodyPr>
            <a:normAutofit fontScale="90000"/>
          </a:bodyPr>
          <a:lstStyle/>
          <a:p>
            <a:pPr lvl="0" algn="ctr">
              <a:lnSpc>
                <a:spcPct val="100000"/>
              </a:lnSpc>
              <a:spcBef>
                <a:spcPts val="0"/>
              </a:spcBef>
            </a:pPr>
            <a:r>
              <a:rPr lang="en-US" b="1" dirty="0" smtClean="0">
                <a:solidFill>
                  <a:srgbClr val="FFFF00"/>
                </a:solidFill>
                <a:effectLst>
                  <a:outerShdw blurRad="38100" dist="38100" dir="2700000" algn="tl">
                    <a:srgbClr val="000000">
                      <a:alpha val="43137"/>
                    </a:srgbClr>
                  </a:outerShdw>
                </a:effectLst>
                <a:latin typeface="Rockwell" charset="0"/>
                <a:ea typeface="Rockwell" charset="0"/>
                <a:cs typeface="Rockwell" charset="0"/>
              </a:rPr>
              <a:t/>
            </a:r>
            <a:br>
              <a:rPr lang="en-US" b="1" dirty="0" smtClean="0">
                <a:solidFill>
                  <a:srgbClr val="FFFF00"/>
                </a:solidFill>
                <a:effectLst>
                  <a:outerShdw blurRad="38100" dist="38100" dir="2700000" algn="tl">
                    <a:srgbClr val="000000">
                      <a:alpha val="43137"/>
                    </a:srgbClr>
                  </a:outerShdw>
                </a:effectLst>
                <a:latin typeface="Rockwell" charset="0"/>
                <a:ea typeface="Rockwell" charset="0"/>
                <a:cs typeface="Rockwell" charset="0"/>
              </a:rPr>
            </a:br>
            <a:r>
              <a:rPr lang="en-US" b="1" dirty="0">
                <a:solidFill>
                  <a:srgbClr val="FFFF00"/>
                </a:solidFill>
                <a:effectLst>
                  <a:outerShdw blurRad="38100" dist="38100" dir="2700000" algn="tl">
                    <a:srgbClr val="000000">
                      <a:alpha val="43137"/>
                    </a:srgbClr>
                  </a:outerShdw>
                </a:effectLst>
                <a:latin typeface="Rockwell" charset="0"/>
                <a:ea typeface="Rockwell" charset="0"/>
                <a:cs typeface="Rockwell" charset="0"/>
              </a:rPr>
              <a:t/>
            </a:r>
            <a:br>
              <a:rPr lang="en-US" b="1" dirty="0">
                <a:solidFill>
                  <a:srgbClr val="FFFF00"/>
                </a:solidFill>
                <a:effectLst>
                  <a:outerShdw blurRad="38100" dist="38100" dir="2700000" algn="tl">
                    <a:srgbClr val="000000">
                      <a:alpha val="43137"/>
                    </a:srgbClr>
                  </a:outerShdw>
                </a:effectLst>
                <a:latin typeface="Rockwell" charset="0"/>
                <a:ea typeface="Rockwell" charset="0"/>
                <a:cs typeface="Rockwell" charset="0"/>
              </a:rPr>
            </a:br>
            <a:r>
              <a:rPr lang="en-US" b="1" dirty="0" smtClean="0">
                <a:solidFill>
                  <a:srgbClr val="FFFF00"/>
                </a:solidFill>
                <a:effectLst>
                  <a:outerShdw blurRad="38100" dist="38100" dir="2700000" algn="tl">
                    <a:srgbClr val="000000">
                      <a:alpha val="43137"/>
                    </a:srgbClr>
                  </a:outerShdw>
                </a:effectLst>
                <a:latin typeface="Rockwell" charset="0"/>
                <a:ea typeface="Rockwell" charset="0"/>
                <a:cs typeface="Rockwell" charset="0"/>
              </a:rPr>
              <a:t>IF </a:t>
            </a:r>
            <a:r>
              <a:rPr lang="en-US" b="1" dirty="0">
                <a:solidFill>
                  <a:srgbClr val="FFFF00"/>
                </a:solidFill>
                <a:effectLst>
                  <a:outerShdw blurRad="38100" dist="38100" dir="2700000" algn="tl">
                    <a:srgbClr val="000000">
                      <a:alpha val="43137"/>
                    </a:srgbClr>
                  </a:outerShdw>
                </a:effectLst>
                <a:latin typeface="Rockwell" charset="0"/>
                <a:ea typeface="Rockwell" charset="0"/>
                <a:cs typeface="Rockwell" charset="0"/>
              </a:rPr>
              <a:t>YOU INSERT A CIRCLE IN A SQUARE IT WILL OCCUPY 79% OF THE SQUARE</a:t>
            </a:r>
            <a:r>
              <a:rPr lang="en-US" b="1" dirty="0">
                <a:solidFill>
                  <a:prstClr val="white"/>
                </a:solidFill>
                <a:latin typeface="Rockwell" charset="0"/>
                <a:ea typeface="Rockwell" charset="0"/>
                <a:cs typeface="Rockwell" charset="0"/>
              </a:rPr>
              <a:t/>
            </a:r>
            <a:br>
              <a:rPr lang="en-US" b="1" dirty="0">
                <a:solidFill>
                  <a:prstClr val="white"/>
                </a:solidFill>
                <a:latin typeface="Rockwell" charset="0"/>
                <a:ea typeface="Rockwell" charset="0"/>
                <a:cs typeface="Rockwell" charset="0"/>
              </a:rPr>
            </a:br>
            <a:r>
              <a:rPr lang="en-US" b="1" dirty="0" smtClean="0">
                <a:solidFill>
                  <a:prstClr val="white"/>
                </a:solidFill>
                <a:latin typeface="Rockwell" charset="0"/>
                <a:ea typeface="Rockwell" charset="0"/>
                <a:cs typeface="Rockwell" charset="0"/>
              </a:rPr>
              <a:t/>
            </a:r>
            <a:br>
              <a:rPr lang="en-US" b="1" dirty="0" smtClean="0">
                <a:solidFill>
                  <a:prstClr val="white"/>
                </a:solidFill>
                <a:latin typeface="Rockwell" charset="0"/>
                <a:ea typeface="Rockwell" charset="0"/>
                <a:cs typeface="Rockwell" charset="0"/>
              </a:rPr>
            </a:br>
            <a:endParaRPr lang="en-US" dirty="0"/>
          </a:p>
        </p:txBody>
      </p:sp>
      <p:sp>
        <p:nvSpPr>
          <p:cNvPr id="4" name="Content Placeholder 3"/>
          <p:cNvSpPr>
            <a:spLocks noGrp="1"/>
          </p:cNvSpPr>
          <p:nvPr>
            <p:ph idx="1"/>
          </p:nvPr>
        </p:nvSpPr>
        <p:spPr/>
        <p:txBody>
          <a:bodyPr>
            <a:normAutofit/>
          </a:bodyPr>
          <a:lstStyle/>
          <a:p>
            <a:pPr marL="0" lvl="0" indent="0">
              <a:lnSpc>
                <a:spcPct val="100000"/>
              </a:lnSpc>
              <a:spcBef>
                <a:spcPts val="0"/>
              </a:spcBef>
              <a:buNone/>
            </a:pPr>
            <a:endParaRPr lang="en-US" sz="4400" b="1" dirty="0" smtClean="0">
              <a:solidFill>
                <a:srgbClr val="FFFF00"/>
              </a:solidFill>
              <a:latin typeface="Rockwell" charset="0"/>
              <a:ea typeface="Rockwell" charset="0"/>
              <a:cs typeface="Rockwell" charset="0"/>
            </a:endParaRPr>
          </a:p>
          <a:p>
            <a:pPr marL="0" lvl="0" indent="0">
              <a:lnSpc>
                <a:spcPct val="100000"/>
              </a:lnSpc>
              <a:spcBef>
                <a:spcPts val="0"/>
              </a:spcBef>
              <a:buNone/>
            </a:pPr>
            <a:endParaRPr lang="en-US" sz="4400" b="1" dirty="0">
              <a:solidFill>
                <a:prstClr val="white"/>
              </a:solidFill>
              <a:latin typeface="Rockwell" charset="0"/>
              <a:ea typeface="Rockwell" charset="0"/>
              <a:cs typeface="Rockwell" charset="0"/>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749" y="1825626"/>
            <a:ext cx="5580726" cy="4684644"/>
          </a:xfrm>
          <a:prstGeom prst="rect">
            <a:avLst/>
          </a:prstGeom>
        </p:spPr>
      </p:pic>
    </p:spTree>
    <p:extLst>
      <p:ext uri="{BB962C8B-B14F-4D97-AF65-F5344CB8AC3E}">
        <p14:creationId xmlns:p14="http://schemas.microsoft.com/office/powerpoint/2010/main" val="3227239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63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1964253" y="1216141"/>
            <a:ext cx="3360713" cy="4351337"/>
          </a:xfrm>
          <a:prstGeom prst="rect">
            <a:avLst/>
          </a:prstGeom>
        </p:spPr>
      </p:pic>
      <p:sp>
        <p:nvSpPr>
          <p:cNvPr id="5" name="Rectangle 4"/>
          <p:cNvSpPr/>
          <p:nvPr/>
        </p:nvSpPr>
        <p:spPr>
          <a:xfrm>
            <a:off x="5548820" y="2606979"/>
            <a:ext cx="4296013" cy="1569660"/>
          </a:xfrm>
          <a:prstGeom prst="rect">
            <a:avLst/>
          </a:prstGeom>
        </p:spPr>
        <p:txBody>
          <a:bodyPr wrap="square">
            <a:spAutoFit/>
          </a:bodyPr>
          <a:lstStyle/>
          <a:p>
            <a:r>
              <a:rPr lang="en-US" sz="4800" b="1" dirty="0">
                <a:solidFill>
                  <a:prstClr val="white"/>
                </a:solidFill>
                <a:effectLst>
                  <a:outerShdw blurRad="38100" dist="38100" dir="2700000" algn="tl">
                    <a:srgbClr val="000000">
                      <a:alpha val="43137"/>
                    </a:srgbClr>
                  </a:outerShdw>
                </a:effectLst>
                <a:latin typeface="Choplin Book" panose="00000500000000000000" pitchFamily="50" charset="0"/>
                <a:ea typeface="Tahoma" panose="020B0604030504040204" pitchFamily="34" charset="0"/>
                <a:cs typeface="Tahoma" panose="020B0604030504040204" pitchFamily="34" charset="0"/>
              </a:rPr>
              <a:t>Offering</a:t>
            </a:r>
            <a:br>
              <a:rPr lang="en-US" sz="4800" b="1" dirty="0">
                <a:solidFill>
                  <a:prstClr val="white"/>
                </a:solidFill>
                <a:effectLst>
                  <a:outerShdw blurRad="38100" dist="38100" dir="2700000" algn="tl">
                    <a:srgbClr val="000000">
                      <a:alpha val="43137"/>
                    </a:srgbClr>
                  </a:outerShdw>
                </a:effectLst>
                <a:latin typeface="Choplin Book" panose="00000500000000000000" pitchFamily="50" charset="0"/>
                <a:ea typeface="Tahoma" panose="020B0604030504040204" pitchFamily="34" charset="0"/>
                <a:cs typeface="Tahoma" panose="020B0604030504040204" pitchFamily="34" charset="0"/>
              </a:rPr>
            </a:br>
            <a:r>
              <a:rPr lang="en-US" sz="4800" b="1" dirty="0">
                <a:solidFill>
                  <a:prstClr val="white"/>
                </a:solidFill>
                <a:effectLst>
                  <a:outerShdw blurRad="38100" dist="38100" dir="2700000" algn="tl">
                    <a:srgbClr val="000000">
                      <a:alpha val="43137"/>
                    </a:srgbClr>
                  </a:outerShdw>
                </a:effectLst>
                <a:latin typeface="Choplin Book" panose="00000500000000000000" pitchFamily="50" charset="0"/>
                <a:ea typeface="Tahoma" panose="020B0604030504040204" pitchFamily="34" charset="0"/>
                <a:cs typeface="Tahoma" panose="020B0604030504040204" pitchFamily="34" charset="0"/>
              </a:rPr>
              <a:t>Declaration!</a:t>
            </a:r>
            <a:endParaRPr lang="en-GB" sz="4800" b="1" dirty="0">
              <a:solidFill>
                <a:prstClr val="white"/>
              </a:solidFill>
              <a:effectLst>
                <a:outerShdw blurRad="38100" dist="38100" dir="2700000" algn="tl">
                  <a:srgbClr val="000000">
                    <a:alpha val="43137"/>
                  </a:srgbClr>
                </a:outerShdw>
              </a:effectLst>
              <a:latin typeface="Choplin Book" panose="00000500000000000000"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100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199" y="449679"/>
            <a:ext cx="11403682" cy="6071436"/>
          </a:xfrm>
        </p:spPr>
        <p:txBody>
          <a:bodyPr>
            <a:noAutofit/>
          </a:bodyPr>
          <a:lstStyle/>
          <a:p>
            <a:pPr marL="0" indent="0" algn="ctr">
              <a:buNone/>
            </a:pPr>
            <a:r>
              <a:rPr lang="en-US" sz="4200" b="1" dirty="0">
                <a:solidFill>
                  <a:schemeClr val="bg1"/>
                </a:solidFill>
                <a:latin typeface="Rockwell" charset="0"/>
                <a:ea typeface="Rockwell" charset="0"/>
                <a:cs typeface="Rockwell" charset="0"/>
              </a:rPr>
              <a:t>As we pray for new wells of SPIRITUAL revival, we pray for new ECONOMIC wells in EDO STATE and NIGERIA to be </a:t>
            </a:r>
            <a:r>
              <a:rPr lang="en-US" sz="4200" b="1" dirty="0" smtClean="0">
                <a:solidFill>
                  <a:schemeClr val="bg1"/>
                </a:solidFill>
                <a:latin typeface="Rockwell" charset="0"/>
                <a:ea typeface="Rockwell" charset="0"/>
                <a:cs typeface="Rockwell" charset="0"/>
              </a:rPr>
              <a:t>created. So </a:t>
            </a:r>
            <a:r>
              <a:rPr lang="en-US" sz="4200" b="1" dirty="0">
                <a:solidFill>
                  <a:schemeClr val="bg1"/>
                </a:solidFill>
                <a:latin typeface="Rockwell" charset="0"/>
                <a:ea typeface="Rockwell" charset="0"/>
                <a:cs typeface="Rockwell" charset="0"/>
              </a:rPr>
              <a:t>Lord we ask you </a:t>
            </a:r>
            <a:r>
              <a:rPr lang="en-US" sz="4200" b="1" dirty="0" smtClean="0">
                <a:solidFill>
                  <a:schemeClr val="bg1"/>
                </a:solidFill>
                <a:latin typeface="Rockwell" charset="0"/>
                <a:ea typeface="Rockwell" charset="0"/>
                <a:cs typeface="Rockwell" charset="0"/>
              </a:rPr>
              <a:t>for: </a:t>
            </a:r>
            <a:r>
              <a:rPr lang="en-US" sz="4200" b="1" dirty="0" err="1" smtClean="0">
                <a:solidFill>
                  <a:schemeClr val="bg1"/>
                </a:solidFill>
                <a:latin typeface="Rockwell" charset="0"/>
                <a:ea typeface="Rockwell" charset="0"/>
                <a:cs typeface="Rockwell" charset="0"/>
              </a:rPr>
              <a:t>Favour</a:t>
            </a:r>
            <a:r>
              <a:rPr lang="en-US" sz="4200" b="1" dirty="0" smtClean="0">
                <a:solidFill>
                  <a:schemeClr val="bg1"/>
                </a:solidFill>
                <a:latin typeface="Rockwell" charset="0"/>
                <a:ea typeface="Rockwell" charset="0"/>
                <a:cs typeface="Rockwell" charset="0"/>
              </a:rPr>
              <a:t> </a:t>
            </a:r>
            <a:r>
              <a:rPr lang="en-US" sz="4200" b="1" dirty="0">
                <a:solidFill>
                  <a:schemeClr val="bg1"/>
                </a:solidFill>
                <a:latin typeface="Rockwell" charset="0"/>
                <a:ea typeface="Rockwell" charset="0"/>
                <a:cs typeface="Rockwell" charset="0"/>
              </a:rPr>
              <a:t>for our city with CEO’s, Government leaders &amp; </a:t>
            </a:r>
            <a:r>
              <a:rPr lang="en-US" sz="4200" b="1" dirty="0" smtClean="0">
                <a:solidFill>
                  <a:schemeClr val="bg1"/>
                </a:solidFill>
                <a:latin typeface="Rockwell" charset="0"/>
                <a:ea typeface="Rockwell" charset="0"/>
                <a:cs typeface="Rockwell" charset="0"/>
              </a:rPr>
              <a:t>Kings. Manufacturing </a:t>
            </a:r>
            <a:r>
              <a:rPr lang="en-US" sz="4200" b="1" dirty="0">
                <a:solidFill>
                  <a:schemeClr val="bg1"/>
                </a:solidFill>
                <a:latin typeface="Rockwell" charset="0"/>
                <a:ea typeface="Rockwell" charset="0"/>
                <a:cs typeface="Rockwell" charset="0"/>
              </a:rPr>
              <a:t>firms that produce goods for the nations and provide new jobs for our </a:t>
            </a:r>
            <a:r>
              <a:rPr lang="en-US" sz="4200" b="1" dirty="0" smtClean="0">
                <a:solidFill>
                  <a:schemeClr val="bg1"/>
                </a:solidFill>
                <a:latin typeface="Rockwell" charset="0"/>
                <a:ea typeface="Rockwell" charset="0"/>
                <a:cs typeface="Rockwell" charset="0"/>
              </a:rPr>
              <a:t>people. </a:t>
            </a:r>
            <a:r>
              <a:rPr lang="en-GB" sz="4200" b="1" dirty="0">
                <a:solidFill>
                  <a:schemeClr val="bg1"/>
                </a:solidFill>
                <a:latin typeface="Rockwell" charset="0"/>
                <a:ea typeface="Rockwell" charset="0"/>
                <a:cs typeface="Rockwell" charset="0"/>
              </a:rPr>
              <a:t>Technology to establish new markets, energy sources, and efficient solutions to grow as a population.</a:t>
            </a:r>
            <a:endParaRPr lang="en-US" sz="42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412733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742950" y="568493"/>
            <a:ext cx="11023935" cy="6000750"/>
          </a:xfrm>
        </p:spPr>
        <p:txBody>
          <a:bodyPr>
            <a:noAutofit/>
          </a:bodyPr>
          <a:lstStyle/>
          <a:p>
            <a:pPr marL="0" indent="0" algn="ctr">
              <a:buNone/>
            </a:pPr>
            <a:r>
              <a:rPr lang="en-US" sz="4400" b="1" dirty="0" smtClean="0">
                <a:solidFill>
                  <a:schemeClr val="bg1"/>
                </a:solidFill>
                <a:latin typeface="Rockwell" charset="0"/>
                <a:ea typeface="Rockwell" charset="0"/>
                <a:cs typeface="Rockwell" charset="0"/>
              </a:rPr>
              <a:t>Laws </a:t>
            </a:r>
            <a:r>
              <a:rPr lang="en-US" sz="4400" b="1" dirty="0">
                <a:solidFill>
                  <a:schemeClr val="bg1"/>
                </a:solidFill>
                <a:latin typeface="Rockwell" charset="0"/>
                <a:ea typeface="Rockwell" charset="0"/>
                <a:cs typeface="Rockwell" charset="0"/>
              </a:rPr>
              <a:t>&amp; Courts that measure with the justice and the freedom of our land’s Constitution. Civil servants that encourage entrepreneurs.  Media known for wisdom &amp; truth. Natural resources released, harvested, sold &amp; reproduced. Education, books, and Universities that develop mind </a:t>
            </a:r>
            <a:r>
              <a:rPr lang="en-US" sz="4400" b="1" dirty="0" err="1">
                <a:solidFill>
                  <a:schemeClr val="bg1"/>
                </a:solidFill>
                <a:latin typeface="Rockwell" charset="0"/>
                <a:ea typeface="Rockwell" charset="0"/>
                <a:cs typeface="Rockwell" charset="0"/>
              </a:rPr>
              <a:t>moulders</a:t>
            </a:r>
            <a:r>
              <a:rPr lang="en-US" sz="4400" b="1" dirty="0">
                <a:solidFill>
                  <a:schemeClr val="bg1"/>
                </a:solidFill>
                <a:latin typeface="Rockwell" charset="0"/>
                <a:ea typeface="Rockwell" charset="0"/>
                <a:cs typeface="Rockwell" charset="0"/>
              </a:rPr>
              <a:t> who influence the influential. </a:t>
            </a:r>
          </a:p>
        </p:txBody>
      </p:sp>
    </p:spTree>
    <p:extLst>
      <p:ext uri="{BB962C8B-B14F-4D97-AF65-F5344CB8AC3E}">
        <p14:creationId xmlns:p14="http://schemas.microsoft.com/office/powerpoint/2010/main" val="40598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70456" y="128788"/>
            <a:ext cx="11732654" cy="64651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100" b="1" dirty="0" smtClean="0">
              <a:solidFill>
                <a:srgbClr val="FFFF00"/>
              </a:solidFill>
              <a:latin typeface="Rockwell" charset="0"/>
              <a:ea typeface="Rockwell" charset="0"/>
              <a:cs typeface="Rockwell" charset="0"/>
            </a:endParaRPr>
          </a:p>
          <a:p>
            <a:r>
              <a:rPr lang="en-US" sz="4100" b="1" dirty="0" smtClean="0">
                <a:solidFill>
                  <a:srgbClr val="FFFF00"/>
                </a:solidFill>
                <a:latin typeface="Rockwell" charset="0"/>
                <a:ea typeface="Rockwell" charset="0"/>
                <a:cs typeface="Rockwell" charset="0"/>
              </a:rPr>
              <a:t>1 Kings 17:8-16 </a:t>
            </a:r>
            <a:r>
              <a:rPr lang="en-US" sz="4100" b="1" dirty="0">
                <a:solidFill>
                  <a:srgbClr val="FFFF00"/>
                </a:solidFill>
                <a:latin typeface="Rockwell" charset="0"/>
                <a:ea typeface="Rockwell" charset="0"/>
                <a:cs typeface="Rockwell" charset="0"/>
              </a:rPr>
              <a:t>(NKJV)</a:t>
            </a:r>
          </a:p>
          <a:p>
            <a:r>
              <a:rPr lang="en-US" sz="4100" b="1" dirty="0" smtClean="0">
                <a:solidFill>
                  <a:srgbClr val="FFC000"/>
                </a:solidFill>
                <a:latin typeface="Rockwell" charset="0"/>
                <a:ea typeface="Rockwell" charset="0"/>
                <a:cs typeface="Rockwell" charset="0"/>
              </a:rPr>
              <a:t>13</a:t>
            </a:r>
            <a:r>
              <a:rPr lang="en-US" sz="4100" b="1" dirty="0" smtClean="0">
                <a:solidFill>
                  <a:schemeClr val="bg1"/>
                </a:solidFill>
                <a:latin typeface="Rockwell" charset="0"/>
                <a:ea typeface="Rockwell" charset="0"/>
                <a:cs typeface="Rockwell" charset="0"/>
              </a:rPr>
              <a:t> </a:t>
            </a:r>
            <a:r>
              <a:rPr lang="en-US" sz="4100" b="1" dirty="0">
                <a:solidFill>
                  <a:schemeClr val="bg1"/>
                </a:solidFill>
                <a:latin typeface="Rockwell" charset="0"/>
                <a:ea typeface="Rockwell" charset="0"/>
                <a:cs typeface="Rockwell" charset="0"/>
              </a:rPr>
              <a:t>And Elijah said to her, “Do not fear; go and do as you have said, but </a:t>
            </a:r>
            <a:r>
              <a:rPr lang="en-US" sz="4100" b="1" dirty="0" smtClean="0">
                <a:solidFill>
                  <a:schemeClr val="bg1"/>
                </a:solidFill>
                <a:latin typeface="Rockwell" charset="0"/>
                <a:ea typeface="Rockwell" charset="0"/>
                <a:cs typeface="Rockwell" charset="0"/>
              </a:rPr>
              <a:t>make me a small cake </a:t>
            </a:r>
            <a:r>
              <a:rPr lang="en-US" sz="4100" b="1" u="sng" dirty="0" smtClean="0">
                <a:solidFill>
                  <a:schemeClr val="bg1"/>
                </a:solidFill>
                <a:latin typeface="Rockwell" charset="0"/>
                <a:ea typeface="Rockwell" charset="0"/>
                <a:cs typeface="Rockwell" charset="0"/>
              </a:rPr>
              <a:t>from it first</a:t>
            </a:r>
            <a:r>
              <a:rPr lang="en-US" sz="4100" b="1" u="sng" dirty="0">
                <a:solidFill>
                  <a:schemeClr val="bg1"/>
                </a:solidFill>
                <a:latin typeface="Rockwell" charset="0"/>
                <a:ea typeface="Rockwell" charset="0"/>
                <a:cs typeface="Rockwell" charset="0"/>
              </a:rPr>
              <a:t>, </a:t>
            </a:r>
            <a:r>
              <a:rPr lang="en-US" sz="4100" b="1" dirty="0">
                <a:solidFill>
                  <a:schemeClr val="bg1"/>
                </a:solidFill>
                <a:latin typeface="Rockwell" charset="0"/>
                <a:ea typeface="Rockwell" charset="0"/>
                <a:cs typeface="Rockwell" charset="0"/>
              </a:rPr>
              <a:t>and bring it to me; and afterward make some for yourself and your son</a:t>
            </a:r>
            <a:r>
              <a:rPr lang="en-US" sz="4100" b="1" dirty="0" smtClean="0">
                <a:solidFill>
                  <a:schemeClr val="bg1"/>
                </a:solidFill>
                <a:latin typeface="Rockwell" charset="0"/>
                <a:ea typeface="Rockwell" charset="0"/>
                <a:cs typeface="Rockwell" charset="0"/>
              </a:rPr>
              <a:t>.”</a:t>
            </a:r>
            <a:endParaRPr lang="en-US" sz="41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9828805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411" y="785812"/>
            <a:ext cx="11311004" cy="5264467"/>
          </a:xfrm>
        </p:spPr>
        <p:txBody>
          <a:bodyPr>
            <a:noAutofit/>
          </a:bodyPr>
          <a:lstStyle/>
          <a:p>
            <a:pPr marL="0" indent="0" algn="ctr">
              <a:buNone/>
            </a:pPr>
            <a:r>
              <a:rPr lang="en-GB" sz="4400" b="1" dirty="0">
                <a:solidFill>
                  <a:schemeClr val="bg1"/>
                </a:solidFill>
                <a:latin typeface="Rockwell" charset="0"/>
                <a:ea typeface="Rockwell" charset="0"/>
                <a:cs typeface="Rockwell" charset="0"/>
              </a:rPr>
              <a:t>Capital to build small businesses that provide services, </a:t>
            </a:r>
          </a:p>
          <a:p>
            <a:pPr marL="0" indent="0" algn="ctr">
              <a:buNone/>
            </a:pPr>
            <a:r>
              <a:rPr lang="en-US" sz="4400" b="1" dirty="0" smtClean="0">
                <a:solidFill>
                  <a:schemeClr val="bg1"/>
                </a:solidFill>
                <a:latin typeface="Rockwell" charset="0"/>
                <a:ea typeface="Rockwell" charset="0"/>
                <a:cs typeface="Rockwell" charset="0"/>
              </a:rPr>
              <a:t>Arts </a:t>
            </a:r>
            <a:r>
              <a:rPr lang="en-US" sz="4400" b="1" dirty="0">
                <a:solidFill>
                  <a:schemeClr val="bg1"/>
                </a:solidFill>
                <a:latin typeface="Rockwell" charset="0"/>
                <a:ea typeface="Rockwell" charset="0"/>
                <a:cs typeface="Rockwell" charset="0"/>
              </a:rPr>
              <a:t>and culture attracting both young and </a:t>
            </a:r>
            <a:r>
              <a:rPr lang="en-US" sz="4400" b="1" dirty="0" smtClean="0">
                <a:solidFill>
                  <a:schemeClr val="bg1"/>
                </a:solidFill>
                <a:latin typeface="Rockwell" charset="0"/>
                <a:ea typeface="Rockwell" charset="0"/>
                <a:cs typeface="Rockwell" charset="0"/>
              </a:rPr>
              <a:t>old. Medical </a:t>
            </a:r>
            <a:r>
              <a:rPr lang="en-US" sz="4400" b="1" dirty="0">
                <a:solidFill>
                  <a:schemeClr val="bg1"/>
                </a:solidFill>
                <a:latin typeface="Rockwell" charset="0"/>
                <a:ea typeface="Rockwell" charset="0"/>
                <a:cs typeface="Rockwell" charset="0"/>
              </a:rPr>
              <a:t>community known for integrity and excellence</a:t>
            </a:r>
            <a:r>
              <a:rPr lang="en-US" sz="4400" b="1" dirty="0" smtClean="0">
                <a:solidFill>
                  <a:schemeClr val="bg1"/>
                </a:solidFill>
                <a:latin typeface="Rockwell" charset="0"/>
                <a:ea typeface="Rockwell" charset="0"/>
                <a:cs typeface="Rockwell" charset="0"/>
              </a:rPr>
              <a:t>.</a:t>
            </a:r>
            <a:r>
              <a:rPr lang="en-GB" sz="4400" b="1" dirty="0">
                <a:solidFill>
                  <a:schemeClr val="bg1"/>
                </a:solidFill>
                <a:latin typeface="Rockwell" charset="0"/>
                <a:ea typeface="Rockwell" charset="0"/>
                <a:cs typeface="Rockwell" charset="0"/>
              </a:rPr>
              <a:t> Repentance from poverty, small thinking, and envy. Courage to recognize opportunities and make wealth. </a:t>
            </a:r>
            <a:endParaRPr lang="en-US" sz="4400" b="1" dirty="0">
              <a:solidFill>
                <a:schemeClr val="bg1"/>
              </a:solidFill>
              <a:latin typeface="Rockwell" charset="0"/>
              <a:ea typeface="Rockwell" charset="0"/>
              <a:cs typeface="Rockwell" charset="0"/>
            </a:endParaRPr>
          </a:p>
          <a:p>
            <a:pPr marL="0" indent="0" algn="ctr">
              <a:buNone/>
            </a:pPr>
            <a:endParaRPr lang="en-US" sz="44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357496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757238" y="751562"/>
            <a:ext cx="10773703" cy="5036669"/>
          </a:xfrm>
        </p:spPr>
        <p:txBody>
          <a:bodyPr>
            <a:noAutofit/>
          </a:bodyPr>
          <a:lstStyle/>
          <a:p>
            <a:pPr marL="0" indent="0" algn="ctr">
              <a:buNone/>
            </a:pPr>
            <a:r>
              <a:rPr lang="en-US" sz="4400" b="1" dirty="0" smtClean="0">
                <a:solidFill>
                  <a:schemeClr val="bg1"/>
                </a:solidFill>
                <a:latin typeface="Rockwell" charset="0"/>
                <a:ea typeface="Rockwell" charset="0"/>
                <a:cs typeface="Rockwell" charset="0"/>
              </a:rPr>
              <a:t>Abundance </a:t>
            </a:r>
            <a:r>
              <a:rPr lang="en-US" sz="4400" b="1" dirty="0">
                <a:solidFill>
                  <a:schemeClr val="bg1"/>
                </a:solidFill>
                <a:latin typeface="Rockwell" charset="0"/>
                <a:ea typeface="Rockwell" charset="0"/>
                <a:cs typeface="Rockwell" charset="0"/>
              </a:rPr>
              <a:t>to bless the world and the Prudence to save and </a:t>
            </a:r>
            <a:r>
              <a:rPr lang="en-US" sz="4400" b="1" dirty="0" smtClean="0">
                <a:solidFill>
                  <a:schemeClr val="bg1"/>
                </a:solidFill>
                <a:latin typeface="Rockwell" charset="0"/>
                <a:ea typeface="Rockwell" charset="0"/>
                <a:cs typeface="Rockwell" charset="0"/>
              </a:rPr>
              <a:t>invest. Revelation </a:t>
            </a:r>
            <a:r>
              <a:rPr lang="en-US" sz="4400" b="1" dirty="0">
                <a:solidFill>
                  <a:schemeClr val="bg1"/>
                </a:solidFill>
                <a:latin typeface="Rockwell" charset="0"/>
                <a:ea typeface="Rockwell" charset="0"/>
                <a:cs typeface="Rockwell" charset="0"/>
              </a:rPr>
              <a:t>to pass on wealth to our children’s children.</a:t>
            </a:r>
          </a:p>
          <a:p>
            <a:pPr marL="0" indent="0" algn="ctr">
              <a:buNone/>
            </a:pPr>
            <a:r>
              <a:rPr lang="en-US" sz="4400" b="1" dirty="0">
                <a:solidFill>
                  <a:schemeClr val="bg1"/>
                </a:solidFill>
                <a:latin typeface="Rockwell" charset="0"/>
                <a:ea typeface="Rockwell" charset="0"/>
                <a:cs typeface="Rockwell" charset="0"/>
              </a:rPr>
              <a:t>So we declare that when the righteous prosper, the city rejoices!</a:t>
            </a:r>
          </a:p>
          <a:p>
            <a:pPr marL="0" indent="0" algn="ctr">
              <a:buNone/>
            </a:pPr>
            <a:endParaRPr lang="en-US" sz="4200" b="1" dirty="0">
              <a:solidFill>
                <a:schemeClr val="bg1"/>
              </a:solidFill>
              <a:latin typeface="Rockwell" charset="0"/>
              <a:ea typeface="Rockwell" charset="0"/>
              <a:cs typeface="Rockwell" charset="0"/>
            </a:endParaRPr>
          </a:p>
          <a:p>
            <a:pPr marL="0" indent="0" algn="ctr">
              <a:buNone/>
            </a:pPr>
            <a:r>
              <a:rPr lang="en-US" sz="5400" b="1" dirty="0">
                <a:solidFill>
                  <a:schemeClr val="bg1"/>
                </a:solidFill>
                <a:latin typeface="Rockwell" charset="0"/>
                <a:ea typeface="Rockwell" charset="0"/>
                <a:cs typeface="Rockwell" charset="0"/>
              </a:rPr>
              <a:t>Hallelujah!!!!!! </a:t>
            </a:r>
          </a:p>
        </p:txBody>
      </p:sp>
    </p:spTree>
    <p:extLst>
      <p:ext uri="{BB962C8B-B14F-4D97-AF65-F5344CB8AC3E}">
        <p14:creationId xmlns:p14="http://schemas.microsoft.com/office/powerpoint/2010/main" val="255534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83219" y="322488"/>
            <a:ext cx="11455495" cy="64002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200" b="1" dirty="0" smtClean="0">
              <a:solidFill>
                <a:srgbClr val="FFFF00"/>
              </a:solidFill>
              <a:latin typeface="Rockwell" charset="0"/>
              <a:ea typeface="Rockwell" charset="0"/>
              <a:cs typeface="Rockwell" charset="0"/>
            </a:endParaRPr>
          </a:p>
          <a:p>
            <a:r>
              <a:rPr lang="en-US" sz="4200" b="1" dirty="0" smtClean="0">
                <a:solidFill>
                  <a:srgbClr val="FFFF00"/>
                </a:solidFill>
                <a:latin typeface="Rockwell" charset="0"/>
                <a:ea typeface="Rockwell" charset="0"/>
                <a:cs typeface="Rockwell" charset="0"/>
              </a:rPr>
              <a:t>1 Kings 17:8-16 </a:t>
            </a:r>
            <a:r>
              <a:rPr lang="en-US" sz="4200" b="1" dirty="0">
                <a:solidFill>
                  <a:srgbClr val="FFFF00"/>
                </a:solidFill>
                <a:latin typeface="Rockwell" charset="0"/>
                <a:ea typeface="Rockwell" charset="0"/>
                <a:cs typeface="Rockwell" charset="0"/>
              </a:rPr>
              <a:t>(NKJV)</a:t>
            </a:r>
          </a:p>
          <a:p>
            <a:r>
              <a:rPr lang="en-US" sz="4200" b="1" dirty="0" smtClean="0">
                <a:solidFill>
                  <a:srgbClr val="FFC000"/>
                </a:solidFill>
                <a:latin typeface="Rockwell" charset="0"/>
                <a:ea typeface="Rockwell" charset="0"/>
                <a:cs typeface="Rockwell" charset="0"/>
              </a:rPr>
              <a:t>14</a:t>
            </a:r>
            <a:r>
              <a:rPr lang="en-US" sz="4200" b="1" dirty="0" smtClean="0">
                <a:solidFill>
                  <a:schemeClr val="bg1"/>
                </a:solidFill>
                <a:latin typeface="Rockwell" charset="0"/>
                <a:ea typeface="Rockwell" charset="0"/>
                <a:cs typeface="Rockwell" charset="0"/>
              </a:rPr>
              <a:t>“For </a:t>
            </a:r>
            <a:r>
              <a:rPr lang="en-US" sz="4200" b="1" dirty="0">
                <a:solidFill>
                  <a:schemeClr val="bg1"/>
                </a:solidFill>
                <a:latin typeface="Rockwell" charset="0"/>
                <a:ea typeface="Rockwell" charset="0"/>
                <a:cs typeface="Rockwell" charset="0"/>
              </a:rPr>
              <a:t>thus says the LORD God of Israel: ‘The bin of flour shall not be used up, nor shall the jar of oil run dry, until the day the LORD sends rain on the earth.’ </a:t>
            </a:r>
            <a:r>
              <a:rPr lang="en-US" sz="4200" b="1" dirty="0">
                <a:solidFill>
                  <a:srgbClr val="FFC000"/>
                </a:solidFill>
                <a:latin typeface="Rockwell" charset="0"/>
                <a:ea typeface="Rockwell" charset="0"/>
                <a:cs typeface="Rockwell" charset="0"/>
              </a:rPr>
              <a:t>15</a:t>
            </a:r>
            <a:r>
              <a:rPr lang="en-US" sz="4200" b="1" dirty="0">
                <a:solidFill>
                  <a:schemeClr val="bg1"/>
                </a:solidFill>
                <a:latin typeface="Rockwell" charset="0"/>
                <a:ea typeface="Rockwell" charset="0"/>
                <a:cs typeface="Rockwell" charset="0"/>
              </a:rPr>
              <a:t> “So she went away and did according to the word of Elijah; and she and he and her household ate for many days</a:t>
            </a:r>
            <a:r>
              <a:rPr lang="en-US" sz="4200" b="1" dirty="0" smtClean="0">
                <a:solidFill>
                  <a:schemeClr val="bg1"/>
                </a:solidFill>
                <a:latin typeface="Rockwell" charset="0"/>
                <a:ea typeface="Rockwell" charset="0"/>
                <a:cs typeface="Rockwell" charset="0"/>
              </a:rPr>
              <a:t>.”</a:t>
            </a:r>
            <a:endParaRPr lang="en-US" sz="4200" b="1" dirty="0">
              <a:solidFill>
                <a:schemeClr val="bg1"/>
              </a:solidFill>
              <a:latin typeface="Rockwell" charset="0"/>
              <a:ea typeface="Rockwell" charset="0"/>
              <a:cs typeface="Rockwell" charset="0"/>
            </a:endParaRPr>
          </a:p>
        </p:txBody>
      </p:sp>
    </p:spTree>
    <p:extLst>
      <p:ext uri="{BB962C8B-B14F-4D97-AF65-F5344CB8AC3E}">
        <p14:creationId xmlns:p14="http://schemas.microsoft.com/office/powerpoint/2010/main" val="1095408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83219" y="322488"/>
            <a:ext cx="11455495" cy="64002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200" b="1" dirty="0" smtClean="0">
              <a:solidFill>
                <a:srgbClr val="FFFF00"/>
              </a:solidFill>
              <a:latin typeface="Rockwell" charset="0"/>
              <a:ea typeface="Rockwell" charset="0"/>
              <a:cs typeface="Rockwell" charset="0"/>
            </a:endParaRPr>
          </a:p>
          <a:p>
            <a:r>
              <a:rPr lang="en-US" sz="4200" b="1" dirty="0" smtClean="0">
                <a:solidFill>
                  <a:srgbClr val="FFFF00"/>
                </a:solidFill>
                <a:latin typeface="Rockwell" charset="0"/>
                <a:ea typeface="Rockwell" charset="0"/>
                <a:cs typeface="Rockwell" charset="0"/>
              </a:rPr>
              <a:t>1 Kings 17:8-16 </a:t>
            </a:r>
            <a:r>
              <a:rPr lang="en-US" sz="4200" b="1" dirty="0">
                <a:solidFill>
                  <a:srgbClr val="FFFF00"/>
                </a:solidFill>
                <a:latin typeface="Rockwell" charset="0"/>
                <a:ea typeface="Rockwell" charset="0"/>
                <a:cs typeface="Rockwell" charset="0"/>
              </a:rPr>
              <a:t>(NKJV)</a:t>
            </a:r>
          </a:p>
          <a:p>
            <a:r>
              <a:rPr lang="en-US" sz="4200" b="1" dirty="0" smtClean="0">
                <a:solidFill>
                  <a:srgbClr val="FFC000"/>
                </a:solidFill>
                <a:latin typeface="Rockwell" charset="0"/>
                <a:ea typeface="Rockwell" charset="0"/>
                <a:cs typeface="Rockwell" charset="0"/>
              </a:rPr>
              <a:t>16 </a:t>
            </a:r>
            <a:r>
              <a:rPr lang="en-US" sz="4200" b="1" dirty="0" smtClean="0">
                <a:solidFill>
                  <a:schemeClr val="bg1"/>
                </a:solidFill>
                <a:latin typeface="Rockwell" charset="0"/>
                <a:ea typeface="Rockwell" charset="0"/>
                <a:cs typeface="Rockwell" charset="0"/>
              </a:rPr>
              <a:t>“</a:t>
            </a:r>
            <a:r>
              <a:rPr lang="en-US" sz="4200" b="1" dirty="0">
                <a:solidFill>
                  <a:schemeClr val="bg1"/>
                </a:solidFill>
                <a:latin typeface="Rockwell" charset="0"/>
                <a:ea typeface="Rockwell" charset="0"/>
                <a:cs typeface="Rockwell" charset="0"/>
              </a:rPr>
              <a:t>The bin of flour was not used up, nor did the jar of oil run dry, according to the word of the LORD which He spoke by Elijah.” </a:t>
            </a:r>
          </a:p>
        </p:txBody>
      </p:sp>
    </p:spTree>
    <p:extLst>
      <p:ext uri="{BB962C8B-B14F-4D97-AF65-F5344CB8AC3E}">
        <p14:creationId xmlns:p14="http://schemas.microsoft.com/office/powerpoint/2010/main" val="214740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804597" y="2717441"/>
            <a:ext cx="824248" cy="631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Rockwell" charset="0"/>
                <a:ea typeface="Rockwell" charset="0"/>
                <a:cs typeface="Rockwell" charset="0"/>
              </a:rPr>
              <a:t>IN</a:t>
            </a:r>
            <a:endParaRPr lang="en-US" sz="4000" dirty="0"/>
          </a:p>
        </p:txBody>
      </p:sp>
      <p:sp>
        <p:nvSpPr>
          <p:cNvPr id="2" name="Content Placeholder 2"/>
          <p:cNvSpPr txBox="1">
            <a:spLocks/>
          </p:cNvSpPr>
          <p:nvPr/>
        </p:nvSpPr>
        <p:spPr>
          <a:xfrm>
            <a:off x="3348508" y="2652067"/>
            <a:ext cx="4456090" cy="7618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smtClean="0">
                <a:solidFill>
                  <a:srgbClr val="FFFF00"/>
                </a:solidFill>
                <a:latin typeface="Rockwell" charset="0"/>
                <a:ea typeface="Rockwell" charset="0"/>
                <a:cs typeface="Rockwell" charset="0"/>
              </a:rPr>
              <a:t>THRIVING</a:t>
            </a:r>
            <a:endParaRPr lang="en-US" sz="5400" b="1" dirty="0" smtClean="0">
              <a:solidFill>
                <a:srgbClr val="FFFF00"/>
              </a:solidFill>
              <a:latin typeface="Rockwell" charset="0"/>
              <a:ea typeface="Rockwell" charset="0"/>
              <a:cs typeface="Rockwell" charset="0"/>
            </a:endParaRPr>
          </a:p>
        </p:txBody>
      </p:sp>
      <p:sp>
        <p:nvSpPr>
          <p:cNvPr id="4" name="Rectangle 3"/>
          <p:cNvSpPr/>
          <p:nvPr/>
        </p:nvSpPr>
        <p:spPr>
          <a:xfrm>
            <a:off x="3219719" y="3348506"/>
            <a:ext cx="5954643" cy="1107996"/>
          </a:xfrm>
          <a:prstGeom prst="rect">
            <a:avLst/>
          </a:prstGeom>
        </p:spPr>
        <p:txBody>
          <a:bodyPr wrap="none">
            <a:spAutoFit/>
          </a:bodyPr>
          <a:lstStyle/>
          <a:p>
            <a:r>
              <a:rPr lang="en-US" sz="6600" b="1" dirty="0" smtClean="0">
                <a:solidFill>
                  <a:srgbClr val="FFFF00"/>
                </a:solidFill>
                <a:latin typeface="Rockwell" charset="0"/>
                <a:ea typeface="Rockwell" charset="0"/>
                <a:cs typeface="Rockwell" charset="0"/>
              </a:rPr>
              <a:t>GENEROSITY </a:t>
            </a:r>
          </a:p>
        </p:txBody>
      </p:sp>
    </p:spTree>
    <p:extLst>
      <p:ext uri="{BB962C8B-B14F-4D97-AF65-F5344CB8AC3E}">
        <p14:creationId xmlns:p14="http://schemas.microsoft.com/office/powerpoint/2010/main" val="774084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2397</Words>
  <Application>Microsoft Office PowerPoint</Application>
  <PresentationFormat>Widescreen</PresentationFormat>
  <Paragraphs>154</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Choplin Book</vt:lpstr>
      <vt:lpstr>Rockwell</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13</vt:lpstr>
      <vt:lpstr>CHAPTER 13</vt:lpstr>
      <vt:lpstr> WHY HONOUR THE FIRSTFRUIT</vt:lpstr>
      <vt:lpstr>PowerPoint Presentation</vt:lpstr>
      <vt:lpstr>PowerPoint Presentation</vt:lpstr>
      <vt:lpstr>PowerPoint Presentation</vt:lpstr>
      <vt:lpstr> 1. THE LORD’S TITHE </vt:lpstr>
      <vt:lpstr> 1. THE LORD’S TITHE </vt:lpstr>
      <vt:lpstr> 1. THE LORD’S TITHE </vt:lpstr>
      <vt:lpstr> 2. THE TITHE TO YOURSELF </vt:lpstr>
      <vt:lpstr> 2. THE TITHE TO YOURSELF </vt:lpstr>
      <vt:lpstr>  3. THE TITHE TO THE POOR  </vt:lpstr>
      <vt:lpstr>PowerPoint Presentation</vt:lpstr>
      <vt:lpstr>PowerPoint Presentation</vt:lpstr>
      <vt:lpstr> PRACTICAL REALITY </vt:lpstr>
      <vt:lpstr>1. FIRST-FRUITS</vt:lpstr>
      <vt:lpstr> 2. THE LORD’S TITHE </vt:lpstr>
      <vt:lpstr> 3. THE TITHE TO YOURSELF </vt:lpstr>
      <vt:lpstr> 4. THE TITHE TO THE POOR </vt:lpstr>
      <vt:lpstr> PRACTICAL REALITY </vt:lpstr>
      <vt:lpstr> PRACTICAL REALITY </vt:lpstr>
      <vt:lpstr>PowerPoint Presentation</vt:lpstr>
      <vt:lpstr>PowerPoint Presentation</vt:lpstr>
      <vt:lpstr>  IF YOU INSERT A CIRCLE IN A SQUARE IT WILL OCCUPY 79% OF THE SQUARE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Firm Corporate</dc:creator>
  <cp:lastModifiedBy>Benson Akhigbe</cp:lastModifiedBy>
  <cp:revision>28</cp:revision>
  <dcterms:created xsi:type="dcterms:W3CDTF">2019-09-07T13:35:55Z</dcterms:created>
  <dcterms:modified xsi:type="dcterms:W3CDTF">2019-09-15T00:14:40Z</dcterms:modified>
</cp:coreProperties>
</file>