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345" r:id="rId3"/>
    <p:sldId id="346" r:id="rId4"/>
    <p:sldId id="340" r:id="rId5"/>
    <p:sldId id="356" r:id="rId6"/>
    <p:sldId id="358" r:id="rId7"/>
    <p:sldId id="357" r:id="rId8"/>
    <p:sldId id="355" r:id="rId9"/>
    <p:sldId id="303" r:id="rId10"/>
    <p:sldId id="302" r:id="rId11"/>
    <p:sldId id="301" r:id="rId12"/>
    <p:sldId id="304" r:id="rId13"/>
    <p:sldId id="347" r:id="rId14"/>
    <p:sldId id="258" r:id="rId15"/>
    <p:sldId id="264" r:id="rId16"/>
    <p:sldId id="309" r:id="rId17"/>
    <p:sldId id="310" r:id="rId18"/>
    <p:sldId id="300" r:id="rId19"/>
    <p:sldId id="343" r:id="rId20"/>
    <p:sldId id="270" r:id="rId21"/>
    <p:sldId id="359" r:id="rId22"/>
    <p:sldId id="361" r:id="rId23"/>
    <p:sldId id="274" r:id="rId24"/>
    <p:sldId id="362" r:id="rId25"/>
    <p:sldId id="332" r:id="rId26"/>
    <p:sldId id="326" r:id="rId27"/>
    <p:sldId id="330" r:id="rId28"/>
    <p:sldId id="331" r:id="rId29"/>
    <p:sldId id="329" r:id="rId30"/>
    <p:sldId id="333" r:id="rId31"/>
    <p:sldId id="348" r:id="rId32"/>
    <p:sldId id="334" r:id="rId33"/>
    <p:sldId id="349" r:id="rId34"/>
    <p:sldId id="328" r:id="rId35"/>
    <p:sldId id="272" r:id="rId36"/>
    <p:sldId id="296" r:id="rId37"/>
    <p:sldId id="298" r:id="rId38"/>
    <p:sldId id="297" r:id="rId39"/>
    <p:sldId id="276" r:id="rId40"/>
    <p:sldId id="367" r:id="rId41"/>
    <p:sldId id="275" r:id="rId42"/>
    <p:sldId id="335" r:id="rId43"/>
    <p:sldId id="336" r:id="rId44"/>
    <p:sldId id="337" r:id="rId45"/>
    <p:sldId id="292" r:id="rId46"/>
    <p:sldId id="291" r:id="rId47"/>
    <p:sldId id="278" r:id="rId48"/>
    <p:sldId id="339" r:id="rId49"/>
    <p:sldId id="285" r:id="rId50"/>
    <p:sldId id="283" r:id="rId51"/>
    <p:sldId id="284" r:id="rId52"/>
    <p:sldId id="282" r:id="rId53"/>
    <p:sldId id="286" r:id="rId54"/>
    <p:sldId id="287" r:id="rId55"/>
    <p:sldId id="288" r:id="rId56"/>
    <p:sldId id="289" r:id="rId57"/>
    <p:sldId id="290" r:id="rId58"/>
    <p:sldId id="366" r:id="rId5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84"/>
      </p:cViewPr>
      <p:guideLst/>
    </p:cSldViewPr>
  </p:slideViewPr>
  <p:notesTextViewPr>
    <p:cViewPr>
      <p:scale>
        <a:sx n="1" d="1"/>
        <a:sy n="1" d="1"/>
      </p:scale>
      <p:origin x="0" y="0"/>
    </p:cViewPr>
  </p:notesTextViewPr>
  <p:sorterViewPr>
    <p:cViewPr>
      <p:scale>
        <a:sx n="100" d="100"/>
        <a:sy n="100" d="100"/>
      </p:scale>
      <p:origin x="0" y="-1775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61"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1CD33D9-1E62-4B48-9B4C-3C827793D531}" type="datetimeFigureOut">
              <a:rPr lang="en-GB" smtClean="0"/>
              <a:t>11/08/2019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2688370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CD33D9-1E62-4B48-9B4C-3C827793D531}" type="datetimeFigureOut">
              <a:rPr lang="en-GB" smtClean="0"/>
              <a:t>11/08/2019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11567155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CD33D9-1E62-4B48-9B4C-3C827793D531}" type="datetimeFigureOut">
              <a:rPr lang="en-GB" smtClean="0"/>
              <a:t>11/08/2019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17739755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169654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20122063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190184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604987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8" name="Footer Placeholder 7"/>
          <p:cNvSpPr>
            <a:spLocks noGrp="1"/>
          </p:cNvSpPr>
          <p:nvPr>
            <p:ph type="ftr" sz="quarter" idx="11"/>
          </p:nvPr>
        </p:nvSpPr>
        <p:spPr/>
        <p:txBody>
          <a:bodyPr/>
          <a:lstStyle/>
          <a:p>
            <a:endParaRPr lang="en-GB">
              <a:solidFill>
                <a:prstClr val="black">
                  <a:tint val="75000"/>
                </a:prstClr>
              </a:solidFill>
            </a:endParaRPr>
          </a:p>
        </p:txBody>
      </p:sp>
      <p:sp>
        <p:nvSpPr>
          <p:cNvPr id="9" name="Slide Number Placeholder 8"/>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8757735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4" name="Footer Placeholder 3"/>
          <p:cNvSpPr>
            <a:spLocks noGrp="1"/>
          </p:cNvSpPr>
          <p:nvPr>
            <p:ph type="ftr" sz="quarter" idx="11"/>
          </p:nvPr>
        </p:nvSpPr>
        <p:spPr/>
        <p:txBody>
          <a:bodyPr/>
          <a:lstStyle/>
          <a:p>
            <a:endParaRPr lang="en-GB">
              <a:solidFill>
                <a:prstClr val="black">
                  <a:tint val="75000"/>
                </a:prstClr>
              </a:solidFill>
            </a:endParaRPr>
          </a:p>
        </p:txBody>
      </p:sp>
      <p:sp>
        <p:nvSpPr>
          <p:cNvPr id="5" name="Slide Number Placeholder 4"/>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233104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3" name="Footer Placeholder 2"/>
          <p:cNvSpPr>
            <a:spLocks noGrp="1"/>
          </p:cNvSpPr>
          <p:nvPr>
            <p:ph type="ftr" sz="quarter" idx="11"/>
          </p:nvPr>
        </p:nvSpPr>
        <p:spPr/>
        <p:txBody>
          <a:bodyPr/>
          <a:lstStyle/>
          <a:p>
            <a:endParaRPr lang="en-GB">
              <a:solidFill>
                <a:prstClr val="black">
                  <a:tint val="75000"/>
                </a:prstClr>
              </a:solidFill>
            </a:endParaRPr>
          </a:p>
        </p:txBody>
      </p:sp>
      <p:sp>
        <p:nvSpPr>
          <p:cNvPr id="4" name="Slide Number Placeholder 3"/>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40592096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550797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1CD33D9-1E62-4B48-9B4C-3C827793D531}" type="datetimeFigureOut">
              <a:rPr lang="en-GB" smtClean="0"/>
              <a:t>11/08/2019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34711652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6" name="Footer Placeholder 5"/>
          <p:cNvSpPr>
            <a:spLocks noGrp="1"/>
          </p:cNvSpPr>
          <p:nvPr>
            <p:ph type="ftr" sz="quarter" idx="11"/>
          </p:nvPr>
        </p:nvSpPr>
        <p:spPr/>
        <p:txBody>
          <a:bodyPr/>
          <a:lstStyle/>
          <a:p>
            <a:endParaRPr lang="en-GB">
              <a:solidFill>
                <a:prstClr val="black">
                  <a:tint val="75000"/>
                </a:prstClr>
              </a:solidFill>
            </a:endParaRPr>
          </a:p>
        </p:txBody>
      </p:sp>
      <p:sp>
        <p:nvSpPr>
          <p:cNvPr id="7" name="Slide Number Placeholder 6"/>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42718304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392200723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5" name="Footer Placeholder 4"/>
          <p:cNvSpPr>
            <a:spLocks noGrp="1"/>
          </p:cNvSpPr>
          <p:nvPr>
            <p:ph type="ftr" sz="quarter" idx="11"/>
          </p:nvPr>
        </p:nvSpPr>
        <p:spPr/>
        <p:txBody>
          <a:bodyPr/>
          <a:lstStyle/>
          <a:p>
            <a:endParaRPr lang="en-GB">
              <a:solidFill>
                <a:prstClr val="black">
                  <a:tint val="75000"/>
                </a:prstClr>
              </a:solidFill>
            </a:endParaRPr>
          </a:p>
        </p:txBody>
      </p:sp>
      <p:sp>
        <p:nvSpPr>
          <p:cNvPr id="6" name="Slide Number Placeholder 5"/>
          <p:cNvSpPr>
            <a:spLocks noGrp="1"/>
          </p:cNvSpPr>
          <p:nvPr>
            <p:ph type="sldNum" sz="quarter" idx="12"/>
          </p:nvPr>
        </p:nvSpPr>
        <p:spPr/>
        <p:txBody>
          <a:body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7567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CD33D9-1E62-4B48-9B4C-3C827793D531}" type="datetimeFigureOut">
              <a:rPr lang="en-GB" smtClean="0"/>
              <a:t>11/08/2019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12512755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1CD33D9-1E62-4B48-9B4C-3C827793D531}" type="datetimeFigureOut">
              <a:rPr lang="en-GB" smtClean="0"/>
              <a:t>11/08/2019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2626739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1CD33D9-1E62-4B48-9B4C-3C827793D531}" type="datetimeFigureOut">
              <a:rPr lang="en-GB" smtClean="0"/>
              <a:t>11/08/2019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1249475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1CD33D9-1E62-4B48-9B4C-3C827793D531}" type="datetimeFigureOut">
              <a:rPr lang="en-GB" smtClean="0"/>
              <a:t>11/08/2019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4039223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CD33D9-1E62-4B48-9B4C-3C827793D531}" type="datetimeFigureOut">
              <a:rPr lang="en-GB" smtClean="0"/>
              <a:t>11/08/2019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294252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CD33D9-1E62-4B48-9B4C-3C827793D531}" type="datetimeFigureOut">
              <a:rPr lang="en-GB" smtClean="0"/>
              <a:t>11/08/2019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11633715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CD33D9-1E62-4B48-9B4C-3C827793D531}" type="datetimeFigureOut">
              <a:rPr lang="en-GB" smtClean="0"/>
              <a:t>11/08/2019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2869456-884C-4E37-894C-F620F5111B2B}" type="slidenum">
              <a:rPr lang="en-GB" smtClean="0"/>
              <a:t>‹#›</a:t>
            </a:fld>
            <a:endParaRPr lang="en-GB"/>
          </a:p>
        </p:txBody>
      </p:sp>
    </p:spTree>
    <p:extLst>
      <p:ext uri="{BB962C8B-B14F-4D97-AF65-F5344CB8AC3E}">
        <p14:creationId xmlns:p14="http://schemas.microsoft.com/office/powerpoint/2010/main" val="12424335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CD33D9-1E62-4B48-9B4C-3C827793D531}" type="datetimeFigureOut">
              <a:rPr lang="en-GB" smtClean="0"/>
              <a:t>11/08/2019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869456-884C-4E37-894C-F620F5111B2B}" type="slidenum">
              <a:rPr lang="en-GB" smtClean="0"/>
              <a:t>‹#›</a:t>
            </a:fld>
            <a:endParaRPr lang="en-GB"/>
          </a:p>
        </p:txBody>
      </p:sp>
    </p:spTree>
    <p:extLst>
      <p:ext uri="{BB962C8B-B14F-4D97-AF65-F5344CB8AC3E}">
        <p14:creationId xmlns:p14="http://schemas.microsoft.com/office/powerpoint/2010/main" val="20504096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59EB7F-7F86-4363-8414-9151B39E558D}" type="datetimeFigureOut">
              <a:rPr lang="en-GB" smtClean="0">
                <a:solidFill>
                  <a:prstClr val="black">
                    <a:tint val="75000"/>
                  </a:prstClr>
                </a:solidFill>
              </a:rPr>
              <a:pPr/>
              <a:t>11/08/2019</a:t>
            </a:fld>
            <a:endParaRPr lang="en-GB">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CF55F-5335-4F12-87CD-0C29629AA3E1}" type="slidenum">
              <a:rPr lang="en-GB" smtClean="0">
                <a:solidFill>
                  <a:prstClr val="black">
                    <a:tint val="75000"/>
                  </a:prstClr>
                </a:solidFill>
              </a:rPr>
              <a:pPr/>
              <a:t>‹#›</a:t>
            </a:fld>
            <a:endParaRPr lang="en-GB">
              <a:solidFill>
                <a:prstClr val="black">
                  <a:tint val="75000"/>
                </a:prstClr>
              </a:solidFill>
            </a:endParaRPr>
          </a:p>
        </p:txBody>
      </p:sp>
    </p:spTree>
    <p:extLst>
      <p:ext uri="{BB962C8B-B14F-4D97-AF65-F5344CB8AC3E}">
        <p14:creationId xmlns:p14="http://schemas.microsoft.com/office/powerpoint/2010/main" val="1331120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456091"/>
            <a:ext cx="12192000" cy="1262129"/>
          </a:xfrm>
        </p:spPr>
        <p:txBody>
          <a:bodyPr>
            <a:noAutofit/>
          </a:bodyPr>
          <a:lstStyle/>
          <a:p>
            <a:pPr algn="ctr"/>
            <a:r>
              <a:rPr lang="en-GB" sz="8800" b="1" spc="300" dirty="0" smtClean="0">
                <a:effectLst>
                  <a:outerShdw blurRad="38100" dist="38100" dir="2700000" algn="tl">
                    <a:srgbClr val="000000">
                      <a:alpha val="43137"/>
                    </a:srgbClr>
                  </a:outerShdw>
                </a:effectLst>
                <a:latin typeface="Rockwell" panose="02060603020205020403" pitchFamily="18" charset="0"/>
              </a:rPr>
              <a:t>2019 FAST</a:t>
            </a:r>
            <a:endParaRPr lang="en-GB" sz="8800" b="1" spc="300" dirty="0">
              <a:effectLst>
                <a:outerShdw blurRad="38100" dist="38100" dir="2700000" algn="tl">
                  <a:srgbClr val="000000">
                    <a:alpha val="43137"/>
                  </a:srgbClr>
                </a:outerShdw>
              </a:effectLst>
              <a:latin typeface="Rockwell" panose="02060603020205020403" pitchFamily="18" charset="0"/>
            </a:endParaRPr>
          </a:p>
        </p:txBody>
      </p:sp>
      <p:pic>
        <p:nvPicPr>
          <p:cNvPr id="5" name="Picture Placeholder 4"/>
          <p:cNvPicPr>
            <a:picLocks noGrp="1" noChangeAspect="1"/>
          </p:cNvPicPr>
          <p:nvPr>
            <p:ph type="pic" idx="1"/>
          </p:nvPr>
        </p:nvPicPr>
        <p:blipFill>
          <a:blip r:embed="rId2"/>
          <a:srcRect t="10520" b="10520"/>
          <a:stretch>
            <a:fillRect/>
          </a:stretch>
        </p:blipFill>
        <p:spPr>
          <a:xfrm>
            <a:off x="3258356" y="-25758"/>
            <a:ext cx="6172200" cy="4417455"/>
          </a:xfrm>
          <a:prstGeom prst="rect">
            <a:avLst/>
          </a:prstGeom>
        </p:spPr>
      </p:pic>
      <p:sp>
        <p:nvSpPr>
          <p:cNvPr id="3" name="Subtitle 2"/>
          <p:cNvSpPr>
            <a:spLocks noGrp="1"/>
          </p:cNvSpPr>
          <p:nvPr>
            <p:ph type="body" sz="half" idx="2"/>
          </p:nvPr>
        </p:nvSpPr>
        <p:spPr>
          <a:xfrm>
            <a:off x="2985752" y="5782614"/>
            <a:ext cx="6220495" cy="566670"/>
          </a:xfrm>
        </p:spPr>
        <p:txBody>
          <a:bodyPr>
            <a:normAutofit lnSpcReduction="10000"/>
          </a:bodyPr>
          <a:lstStyle/>
          <a:p>
            <a:r>
              <a:rPr lang="en-GB" sz="3600" b="1" dirty="0" smtClean="0">
                <a:effectLst>
                  <a:outerShdw blurRad="38100" dist="38100" dir="2700000" algn="tl">
                    <a:srgbClr val="000000">
                      <a:alpha val="43137"/>
                    </a:srgbClr>
                  </a:outerShdw>
                </a:effectLst>
                <a:latin typeface="Rockwell" panose="02060603020205020403" pitchFamily="18" charset="0"/>
              </a:rPr>
              <a:t>KAY BENSON-AKHIGBE II</a:t>
            </a:r>
            <a:endParaRPr lang="en-GB" sz="36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0876173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Autofit/>
          </a:bodyPr>
          <a:lstStyle/>
          <a:p>
            <a:pPr marL="0" indent="0" algn="ctr">
              <a:lnSpc>
                <a:spcPct val="107000"/>
              </a:lnSpc>
              <a:spcAft>
                <a:spcPts val="800"/>
              </a:spcAft>
              <a:buNone/>
            </a:pPr>
            <a:r>
              <a:rPr lang="en-US" sz="5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a:t>
            </a:r>
            <a:r>
              <a:rPr lang="en-US" sz="56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17:18  And Jesus rebuked him, and the demon came out of him, and the boy was cured at once. </a:t>
            </a:r>
          </a:p>
          <a:p>
            <a:pPr marL="0" indent="0" algn="ctr">
              <a:lnSpc>
                <a:spcPct val="107000"/>
              </a:lnSpc>
              <a:spcAft>
                <a:spcPts val="800"/>
              </a:spcAft>
              <a:buNone/>
            </a:pPr>
            <a:r>
              <a:rPr lang="en-US" sz="56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17:19  Then the disciples came to Jesus privately and said, "</a:t>
            </a:r>
            <a:r>
              <a:rPr lang="en-US" sz="56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Why could we not drive it out</a:t>
            </a:r>
            <a:r>
              <a:rPr lang="en-US" sz="5600" b="1"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3834828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fontScale="92500" lnSpcReduction="20000"/>
          </a:bodyPr>
          <a:lstStyle/>
          <a:p>
            <a:pPr marL="0" indent="0" algn="ctr">
              <a:lnSpc>
                <a:spcPct val="107000"/>
              </a:lnSpc>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17:20  </a:t>
            </a: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And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He said to them, "Because of the littleness of your faith; for truly I say to you, if you have faith the size of a mustard seed, you will say to this mountain, `Move from here to there,' and it will move; and nothing will be impossible to you. </a:t>
            </a:r>
          </a:p>
          <a:p>
            <a:pPr marL="0" indent="0" algn="ctr">
              <a:lnSpc>
                <a:spcPct val="107000"/>
              </a:lnSpc>
              <a:spcAft>
                <a:spcPts val="800"/>
              </a:spcAft>
              <a:buNone/>
            </a:pP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17:21  ["But this kind does not go out except </a:t>
            </a:r>
            <a:r>
              <a:rPr lang="en-US" sz="5400" b="1"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by prayer and fasting</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endParaRPr lang="en-GB" sz="54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1250699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learnkeyboardpiano.com/wp-content/uploads/2017/06/Tips-for-Practicing-the-Pian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1092"/>
            <a:ext cx="12192000" cy="7195109"/>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1" y="3801979"/>
            <a:ext cx="12384504" cy="2630906"/>
          </a:xfrm>
        </p:spPr>
        <p:txBody>
          <a:bodyPr>
            <a:normAutofit fontScale="70000" lnSpcReduction="20000"/>
          </a:bodyPr>
          <a:lstStyle/>
          <a:p>
            <a:pPr marL="0" indent="0" algn="ctr">
              <a:lnSpc>
                <a:spcPct val="107000"/>
              </a:lnSpc>
              <a:spcAft>
                <a:spcPts val="800"/>
              </a:spcAft>
              <a:buNone/>
            </a:pPr>
            <a:endPar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8600" b="1"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a:t>
            </a:r>
            <a:r>
              <a:rPr lang="en-US" sz="8600" b="1"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re you a practicing Christian</a:t>
            </a:r>
            <a:r>
              <a:rPr lang="en-US" sz="8600" b="1"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t>
            </a:r>
            <a:endParaRPr lang="en-US" sz="5100" b="1"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5019862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Autofit/>
          </a:bodyPr>
          <a:lstStyle/>
          <a:p>
            <a:pPr marL="0" indent="0" algn="ctr">
              <a:lnSpc>
                <a:spcPct val="107000"/>
              </a:lnSpc>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t>
            </a:r>
            <a:r>
              <a:rPr lang="en-US" sz="6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The things we must train ourselves to do frequently and regularly to grow in our discipleship”.</a:t>
            </a:r>
            <a:endParaRPr lang="en-US" sz="6000" b="1" i="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sz="6000" b="1" i="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Richard Foster's</a:t>
            </a:r>
          </a:p>
          <a:p>
            <a:pPr marL="0" indent="0" algn="ctr">
              <a:lnSpc>
                <a:spcPct val="107000"/>
              </a:lnSpc>
              <a:spcAft>
                <a:spcPts val="800"/>
              </a:spcAft>
              <a:buNone/>
            </a:pPr>
            <a:r>
              <a:rPr lang="en-US" sz="6000" b="1" i="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t>
            </a:r>
            <a:r>
              <a:rPr lang="en-US" sz="6000" b="1" i="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The </a:t>
            </a:r>
            <a:r>
              <a:rPr lang="en-US" sz="6000" b="1" i="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Celebration of Discipline</a:t>
            </a:r>
            <a:r>
              <a:rPr lang="en-US" sz="6000" b="1" i="1"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t>
            </a:r>
          </a:p>
          <a:p>
            <a:pPr marL="0" indent="0" algn="ctr">
              <a:lnSpc>
                <a:spcPct val="107000"/>
              </a:lnSpc>
              <a:spcAft>
                <a:spcPts val="800"/>
              </a:spcAft>
              <a:buNone/>
            </a:pPr>
            <a:r>
              <a:rPr lang="en-US"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endParaRPr lang="en-US"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endParaRPr lang="en-US"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indent="0" algn="ctr">
              <a:lnSpc>
                <a:spcPct val="107000"/>
              </a:lnSpc>
              <a:spcAft>
                <a:spcPts val="800"/>
              </a:spcAft>
              <a:buNone/>
            </a:pPr>
            <a:r>
              <a:rPr lang="en-US"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endParaRPr lang="en-GB"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endParaRPr lang="en-GB" sz="18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5929144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8000"/>
          </a:xfrm>
        </p:spPr>
        <p:txBody>
          <a:bodyPr>
            <a:noAutofit/>
          </a:bodyPr>
          <a:lstStyle/>
          <a:p>
            <a:pPr marL="0" indent="0" algn="ctr">
              <a:lnSpc>
                <a:spcPct val="107000"/>
              </a:lnSpc>
              <a:spcAft>
                <a:spcPts val="800"/>
              </a:spcAft>
              <a:buNone/>
            </a:pPr>
            <a:r>
              <a:rPr lang="en-US" sz="80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Corporate Disciplines </a:t>
            </a:r>
            <a:endParaRPr lang="en-US" sz="44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6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Confession of sins</a:t>
            </a:r>
            <a:endParaRPr lang="en-GB" sz="6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6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Worship </a:t>
            </a:r>
            <a:endParaRPr lang="en-GB" sz="6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6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Celebration</a:t>
            </a:r>
          </a:p>
          <a:p>
            <a:pPr algn="ctr">
              <a:lnSpc>
                <a:spcPct val="107000"/>
              </a:lnSpc>
              <a:spcAft>
                <a:spcPts val="800"/>
              </a:spcAft>
            </a:pPr>
            <a:r>
              <a:rPr lang="en-US" sz="66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Seeking/Giving Guidance </a:t>
            </a:r>
            <a:endParaRPr lang="en-GB" sz="66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36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endParaRPr lang="en-GB" sz="36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17572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17829" cy="6721433"/>
          </a:xfrm>
        </p:spPr>
        <p:txBody>
          <a:bodyPr>
            <a:normAutofit lnSpcReduction="10000"/>
          </a:bodyPr>
          <a:lstStyle/>
          <a:p>
            <a:pPr marL="0" indent="0" algn="ctr">
              <a:lnSpc>
                <a:spcPct val="107000"/>
              </a:lnSpc>
              <a:spcAft>
                <a:spcPts val="800"/>
              </a:spcAft>
              <a:buNone/>
            </a:pPr>
            <a:r>
              <a:rPr lang="en-US" sz="72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The </a:t>
            </a:r>
            <a:r>
              <a:rPr lang="en-US" sz="72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Outward Disciplines </a:t>
            </a: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Simplicity </a:t>
            </a:r>
            <a:endPar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Solitude </a:t>
            </a:r>
            <a:endPar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Submission </a:t>
            </a:r>
            <a:endPar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r>
              <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Service</a:t>
            </a:r>
          </a:p>
          <a:p>
            <a:pPr algn="ctr">
              <a:lnSpc>
                <a:spcPct val="107000"/>
              </a:lnSpc>
              <a:spcAft>
                <a:spcPts val="800"/>
              </a:spcAft>
            </a:pPr>
            <a:endParaRPr lang="en-GB" sz="48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endParaRPr lang="en-GB" sz="48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4095576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017829" cy="6721433"/>
          </a:xfrm>
        </p:spPr>
        <p:txBody>
          <a:bodyPr>
            <a:normAutofit lnSpcReduction="10000"/>
          </a:bodyPr>
          <a:lstStyle/>
          <a:p>
            <a:pPr marL="0" indent="0" algn="ctr">
              <a:lnSpc>
                <a:spcPct val="107000"/>
              </a:lnSpc>
              <a:spcAft>
                <a:spcPts val="800"/>
              </a:spcAft>
              <a:buNone/>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r>
              <a:rPr lang="en-US" sz="72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The Inward Disciplines </a:t>
            </a: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Meditation </a:t>
            </a:r>
            <a:endPar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r>
              <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Prayer </a:t>
            </a: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Fasting </a:t>
            </a:r>
            <a:endPar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r>
              <a:rPr lang="en-US" sz="72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Study</a:t>
            </a:r>
          </a:p>
          <a:p>
            <a:pPr algn="ctr">
              <a:lnSpc>
                <a:spcPct val="107000"/>
              </a:lnSpc>
              <a:spcAft>
                <a:spcPts val="800"/>
              </a:spcAft>
            </a:pPr>
            <a:endParaRPr lang="en-GB" sz="48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gn="ctr"/>
            <a:endParaRPr lang="en-GB" sz="48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9177037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9"/>
            <a:ext cx="12192000" cy="6590805"/>
          </a:xfrm>
        </p:spPr>
        <p:txBody>
          <a:bodyPr>
            <a:normAutofit/>
          </a:bodyPr>
          <a:lstStyle/>
          <a:p>
            <a:pPr marL="0" indent="0">
              <a:buNone/>
            </a:pPr>
            <a:endParaRPr lang="en-GB" sz="3200" dirty="0">
              <a:latin typeface="Rockwell" panose="02060603020205020403" pitchFamily="18" charset="0"/>
            </a:endParaRPr>
          </a:p>
          <a:p>
            <a:pPr marL="0" indent="0" algn="ctr">
              <a:buNone/>
            </a:pPr>
            <a:endParaRPr lang="en-GB" sz="2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600" b="1" dirty="0" smtClean="0">
                <a:effectLst>
                  <a:outerShdw blurRad="38100" dist="38100" dir="2700000" algn="tl">
                    <a:srgbClr val="000000">
                      <a:alpha val="43137"/>
                    </a:srgbClr>
                  </a:outerShdw>
                </a:effectLst>
                <a:latin typeface="Rockwell" panose="02060603020205020403" pitchFamily="18" charset="0"/>
              </a:rPr>
              <a:t>Fasting is one of the least understood, the least and incorrectly practiced discipline in Christianity.</a:t>
            </a:r>
          </a:p>
          <a:p>
            <a:pPr marL="0" indent="0">
              <a:buNone/>
            </a:pPr>
            <a:endParaRPr lang="en-GB" sz="3200" dirty="0">
              <a:latin typeface="Rockwell" panose="02060603020205020403" pitchFamily="18" charset="0"/>
            </a:endParaRPr>
          </a:p>
          <a:p>
            <a:pPr marL="0" indent="0">
              <a:buNone/>
            </a:pPr>
            <a:endParaRPr lang="en-GB" sz="3200" dirty="0">
              <a:latin typeface="Rockwell" panose="02060603020205020403" pitchFamily="18" charset="0"/>
            </a:endParaRPr>
          </a:p>
          <a:p>
            <a:pPr marL="0" indent="0">
              <a:buNone/>
            </a:pPr>
            <a:endParaRPr lang="en-GB" sz="3200" dirty="0" smtClean="0">
              <a:latin typeface="Rockwell" panose="02060603020205020403" pitchFamily="18" charset="0"/>
            </a:endParaRPr>
          </a:p>
        </p:txBody>
      </p:sp>
    </p:spTree>
    <p:extLst>
      <p:ext uri="{BB962C8B-B14F-4D97-AF65-F5344CB8AC3E}">
        <p14:creationId xmlns:p14="http://schemas.microsoft.com/office/powerpoint/2010/main" val="27022635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21434"/>
          </a:xfrm>
        </p:spPr>
        <p:txBody>
          <a:bodyPr>
            <a:normAutofit fontScale="40000" lnSpcReduction="20000"/>
          </a:bodyPr>
          <a:lstStyle/>
          <a:p>
            <a:pPr marL="0" indent="0" algn="ctr">
              <a:lnSpc>
                <a:spcPct val="120000"/>
              </a:lnSpc>
              <a:buNone/>
            </a:pPr>
            <a:endParaRPr lang="en-US" sz="10100" b="1" dirty="0" smtClean="0">
              <a:effectLst>
                <a:outerShdw blurRad="38100" dist="38100" dir="2700000" algn="tl">
                  <a:srgbClr val="000000">
                    <a:alpha val="43137"/>
                  </a:srgbClr>
                </a:outerShdw>
              </a:effectLst>
              <a:latin typeface="Rockwell" panose="02060603020205020403" pitchFamily="18" charset="0"/>
            </a:endParaRPr>
          </a:p>
          <a:p>
            <a:pPr marL="0" indent="0" algn="ctr">
              <a:lnSpc>
                <a:spcPct val="120000"/>
              </a:lnSpc>
              <a:buNone/>
            </a:pPr>
            <a:r>
              <a:rPr lang="en-US" sz="13500" b="1" dirty="0" smtClean="0">
                <a:effectLst>
                  <a:outerShdw blurRad="38100" dist="38100" dir="2700000" algn="tl">
                    <a:srgbClr val="000000">
                      <a:alpha val="43137"/>
                    </a:srgbClr>
                  </a:outerShdw>
                </a:effectLst>
                <a:latin typeface="Rockwell" panose="02060603020205020403" pitchFamily="18" charset="0"/>
              </a:rPr>
              <a:t>I </a:t>
            </a:r>
            <a:r>
              <a:rPr lang="en-US" sz="13500" b="1" dirty="0">
                <a:effectLst>
                  <a:outerShdw blurRad="38100" dist="38100" dir="2700000" algn="tl">
                    <a:srgbClr val="000000">
                      <a:alpha val="43137"/>
                    </a:srgbClr>
                  </a:outerShdw>
                </a:effectLst>
                <a:latin typeface="Rockwell" panose="02060603020205020403" pitchFamily="18" charset="0"/>
              </a:rPr>
              <a:t>am persuaded that a Christian who has understood the need to fast and does not practice fasting, will  backside just as surely as a Christian who understood the need to pray and will not </a:t>
            </a:r>
            <a:r>
              <a:rPr lang="en-US" sz="13500" b="1" dirty="0" smtClean="0">
                <a:effectLst>
                  <a:outerShdw blurRad="38100" dist="38100" dir="2700000" algn="tl">
                    <a:srgbClr val="000000">
                      <a:alpha val="43137"/>
                    </a:srgbClr>
                  </a:outerShdw>
                </a:effectLst>
                <a:latin typeface="Rockwell" panose="02060603020205020403" pitchFamily="18" charset="0"/>
              </a:rPr>
              <a:t>pray.</a:t>
            </a:r>
            <a:endParaRPr lang="en-GB" sz="13500" b="1" dirty="0">
              <a:effectLst>
                <a:outerShdw blurRad="38100" dist="38100" dir="2700000" algn="tl">
                  <a:srgbClr val="000000">
                    <a:alpha val="43137"/>
                  </a:srgbClr>
                </a:outerShdw>
              </a:effectLst>
              <a:latin typeface="Rockwell" panose="02060603020205020403" pitchFamily="18" charset="0"/>
            </a:endParaRPr>
          </a:p>
          <a:p>
            <a:pPr marL="0" indent="0" algn="ctr">
              <a:lnSpc>
                <a:spcPct val="120000"/>
              </a:lnSpc>
              <a:buNone/>
            </a:pPr>
            <a:r>
              <a:rPr lang="en-GB" sz="13500" b="1" i="1" dirty="0" smtClean="0">
                <a:effectLst>
                  <a:outerShdw blurRad="38100" dist="38100" dir="2700000" algn="tl">
                    <a:srgbClr val="000000">
                      <a:alpha val="43137"/>
                    </a:srgbClr>
                  </a:outerShdw>
                </a:effectLst>
                <a:latin typeface="Rockwell" panose="02060603020205020403" pitchFamily="18" charset="0"/>
              </a:rPr>
              <a:t>John Wesley</a:t>
            </a:r>
          </a:p>
          <a:p>
            <a:pPr marL="0" indent="0" algn="ctr">
              <a:lnSpc>
                <a:spcPct val="120000"/>
              </a:lnSpc>
              <a:buNone/>
            </a:pPr>
            <a:endParaRPr lang="en-GB" sz="6000" b="1" dirty="0">
              <a:effectLst>
                <a:outerShdw blurRad="38100" dist="38100" dir="2700000" algn="tl">
                  <a:srgbClr val="000000">
                    <a:alpha val="43137"/>
                  </a:srgbClr>
                </a:outerShdw>
              </a:effectLst>
              <a:latin typeface="Rockwell" panose="02060603020205020403" pitchFamily="18" charset="0"/>
            </a:endParaRPr>
          </a:p>
          <a:p>
            <a:pPr marL="0" indent="0" algn="ctr">
              <a:lnSpc>
                <a:spcPct val="120000"/>
              </a:lnSpc>
              <a:buNone/>
            </a:pPr>
            <a:endParaRPr lang="en-GB" sz="6000" b="1" dirty="0">
              <a:effectLst>
                <a:outerShdw blurRad="38100" dist="38100" dir="2700000" algn="tl">
                  <a:srgbClr val="000000">
                    <a:alpha val="43137"/>
                  </a:srgbClr>
                </a:outerShdw>
              </a:effectLst>
              <a:latin typeface="Rockwell" panose="02060603020205020403" pitchFamily="18" charset="0"/>
            </a:endParaRPr>
          </a:p>
          <a:p>
            <a:pPr marL="0" indent="0" algn="ctr">
              <a:lnSpc>
                <a:spcPct val="120000"/>
              </a:lnSpc>
              <a:buNone/>
            </a:pPr>
            <a:endParaRPr lang="en-GB" sz="6000" b="1" dirty="0" smtClean="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192929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673932"/>
          </a:xfrm>
        </p:spPr>
        <p:txBody>
          <a:bodyPr>
            <a:normAutofit lnSpcReduction="10000"/>
          </a:bodyPr>
          <a:lstStyle/>
          <a:p>
            <a:pPr marL="0" indent="0" algn="ctr">
              <a:buNone/>
            </a:pPr>
            <a:r>
              <a:rPr lang="en-GB" sz="5400" b="1" dirty="0" smtClean="0">
                <a:effectLst>
                  <a:outerShdw blurRad="38100" dist="38100" dir="2700000" algn="tl">
                    <a:srgbClr val="000000">
                      <a:alpha val="43137"/>
                    </a:srgbClr>
                  </a:outerShdw>
                </a:effectLst>
                <a:latin typeface="Rockwell" panose="02060603020205020403" pitchFamily="18" charset="0"/>
              </a:rPr>
              <a:t>“So little is said about fasting, yet it seems to me it’s a duty that all professing Christians should practice. </a:t>
            </a:r>
          </a:p>
          <a:p>
            <a:pPr marL="0" indent="0" algn="ctr">
              <a:buNone/>
            </a:pPr>
            <a:r>
              <a:rPr lang="en-GB" sz="5400" b="1" dirty="0" smtClean="0">
                <a:effectLst>
                  <a:outerShdw blurRad="38100" dist="38100" dir="2700000" algn="tl">
                    <a:srgbClr val="000000">
                      <a:alpha val="43137"/>
                    </a:srgbClr>
                  </a:outerShdw>
                </a:effectLst>
                <a:latin typeface="Rockwell" panose="02060603020205020403" pitchFamily="18" charset="0"/>
              </a:rPr>
              <a:t>There are so many occasions of both a spiritual and temporal nature that do properly require it”</a:t>
            </a:r>
          </a:p>
          <a:p>
            <a:pPr marL="0" indent="0" algn="ctr">
              <a:buNone/>
            </a:pPr>
            <a:endParaRPr lang="en-GB" sz="54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5400" b="1" i="1" dirty="0" smtClean="0">
                <a:effectLst>
                  <a:outerShdw blurRad="38100" dist="38100" dir="2700000" algn="tl">
                    <a:srgbClr val="000000">
                      <a:alpha val="43137"/>
                    </a:srgbClr>
                  </a:outerShdw>
                </a:effectLst>
                <a:latin typeface="Rockwell" panose="02060603020205020403" pitchFamily="18" charset="0"/>
              </a:rPr>
              <a:t>Jonathan Edwards</a:t>
            </a:r>
            <a:endParaRPr lang="en-GB" sz="5400" b="1" i="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7959138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0"/>
            <a:ext cx="12192000" cy="6542467"/>
          </a:xfrm>
        </p:spPr>
        <p:txBody>
          <a:bodyPr>
            <a:normAutofit lnSpcReduction="10000"/>
          </a:bodyPr>
          <a:lstStyle/>
          <a:p>
            <a:pPr marL="0" marR="0" indent="0" algn="ctr">
              <a:lnSpc>
                <a:spcPct val="107000"/>
              </a:lnSpc>
              <a:spcBef>
                <a:spcPts val="0"/>
              </a:spcBef>
              <a:spcAft>
                <a:spcPts val="800"/>
              </a:spcAft>
              <a:buNone/>
            </a:pPr>
            <a:r>
              <a:rPr lang="en-US" sz="78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What is </a:t>
            </a:r>
            <a:r>
              <a:rPr lang="en-US" sz="78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THRIVE?</a:t>
            </a:r>
            <a:endParaRPr lang="en-US" sz="10400" b="1" u="sng" dirty="0" smtClean="0">
              <a:solidFill>
                <a:srgbClr val="C00000"/>
              </a:solidFill>
              <a:effectLst>
                <a:outerShdw blurRad="38100" dist="38100" dir="2700000" algn="tl">
                  <a:srgbClr val="000000">
                    <a:alpha val="43137"/>
                  </a:srgbClr>
                </a:outerShdw>
              </a:effectLst>
              <a:latin typeface="Rockwell" panose="02060603020205020403" pitchFamily="18" charset="0"/>
            </a:endParaRPr>
          </a:p>
          <a:p>
            <a:pPr marL="0" marR="0" indent="0" algn="ctr">
              <a:lnSpc>
                <a:spcPct val="107000"/>
              </a:lnSpc>
              <a:spcBef>
                <a:spcPts val="0"/>
              </a:spcBef>
              <a:spcAft>
                <a:spcPts val="800"/>
              </a:spcAft>
              <a:buNone/>
            </a:pPr>
            <a:r>
              <a:rPr lang="en-US" sz="10400" b="1" dirty="0" smtClean="0">
                <a:solidFill>
                  <a:srgbClr val="555555"/>
                </a:solidFill>
                <a:effectLst>
                  <a:outerShdw blurRad="38100" dist="38100" dir="2700000" algn="tl">
                    <a:srgbClr val="000000">
                      <a:alpha val="43137"/>
                    </a:srgbClr>
                  </a:outerShdw>
                </a:effectLst>
                <a:latin typeface="Rockwell" panose="02060603020205020403" pitchFamily="18" charset="0"/>
              </a:rPr>
              <a:t>“take </a:t>
            </a:r>
            <a:r>
              <a:rPr lang="en-US" sz="10400" b="1" dirty="0">
                <a:solidFill>
                  <a:srgbClr val="555555"/>
                </a:solidFill>
                <a:effectLst>
                  <a:outerShdw blurRad="38100" dist="38100" dir="2700000" algn="tl">
                    <a:srgbClr val="000000">
                      <a:alpha val="43137"/>
                    </a:srgbClr>
                  </a:outerShdw>
                </a:effectLst>
                <a:latin typeface="Rockwell" panose="02060603020205020403" pitchFamily="18" charset="0"/>
              </a:rPr>
              <a:t>hold </a:t>
            </a:r>
            <a:r>
              <a:rPr lang="en-US" sz="10400" b="1" dirty="0" smtClean="0">
                <a:solidFill>
                  <a:srgbClr val="555555"/>
                </a:solidFill>
                <a:effectLst>
                  <a:outerShdw blurRad="38100" dist="38100" dir="2700000" algn="tl">
                    <a:srgbClr val="000000">
                      <a:alpha val="43137"/>
                    </a:srgbClr>
                  </a:outerShdw>
                </a:effectLst>
                <a:latin typeface="Rockwell" panose="02060603020205020403" pitchFamily="18" charset="0"/>
              </a:rPr>
              <a:t>of” </a:t>
            </a:r>
          </a:p>
          <a:p>
            <a:pPr marL="0" marR="0" indent="0" algn="ctr">
              <a:lnSpc>
                <a:spcPct val="107000"/>
              </a:lnSpc>
              <a:spcBef>
                <a:spcPts val="0"/>
              </a:spcBef>
              <a:spcAft>
                <a:spcPts val="800"/>
              </a:spcAft>
              <a:buNone/>
            </a:pPr>
            <a:r>
              <a:rPr lang="en-US" sz="10400" b="1" dirty="0" smtClean="0">
                <a:solidFill>
                  <a:srgbClr val="555555"/>
                </a:solidFill>
                <a:effectLst>
                  <a:outerShdw blurRad="38100" dist="38100" dir="2700000" algn="tl">
                    <a:srgbClr val="000000">
                      <a:alpha val="43137"/>
                    </a:srgbClr>
                  </a:outerShdw>
                </a:effectLst>
                <a:latin typeface="Rockwell" panose="02060603020205020403" pitchFamily="18" charset="0"/>
              </a:rPr>
              <a:t>“to seize” </a:t>
            </a:r>
          </a:p>
          <a:p>
            <a:pPr marL="0" marR="0" indent="0" algn="ctr">
              <a:lnSpc>
                <a:spcPct val="107000"/>
              </a:lnSpc>
              <a:spcBef>
                <a:spcPts val="0"/>
              </a:spcBef>
              <a:spcAft>
                <a:spcPts val="800"/>
              </a:spcAft>
              <a:buNone/>
            </a:pPr>
            <a:r>
              <a:rPr lang="en-US" sz="10400" b="1" dirty="0" smtClean="0">
                <a:solidFill>
                  <a:srgbClr val="555555"/>
                </a:solidFill>
                <a:effectLst>
                  <a:outerShdw blurRad="38100" dist="38100" dir="2700000" algn="tl">
                    <a:srgbClr val="000000">
                      <a:alpha val="43137"/>
                    </a:srgbClr>
                  </a:outerShdw>
                </a:effectLst>
                <a:latin typeface="Rockwell" panose="02060603020205020403" pitchFamily="18" charset="0"/>
              </a:rPr>
              <a:t>“to flourish”</a:t>
            </a:r>
          </a:p>
          <a:p>
            <a:pPr marL="0" marR="0" indent="0" algn="ctr">
              <a:lnSpc>
                <a:spcPct val="107000"/>
              </a:lnSpc>
              <a:spcBef>
                <a:spcPts val="0"/>
              </a:spcBef>
              <a:spcAft>
                <a:spcPts val="800"/>
              </a:spcAft>
              <a:buNone/>
            </a:pPr>
            <a:endParaRPr lang="en-US" sz="4000" b="1" dirty="0">
              <a:solidFill>
                <a:srgbClr val="555555"/>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743838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542467"/>
          </a:xfrm>
        </p:spPr>
        <p:txBody>
          <a:bodyPr>
            <a:normAutofit/>
          </a:bodyPr>
          <a:lstStyle/>
          <a:p>
            <a:pPr marL="0" marR="0" indent="0" algn="ctr">
              <a:lnSpc>
                <a:spcPct val="107000"/>
              </a:lnSpc>
              <a:spcBef>
                <a:spcPts val="0"/>
              </a:spcBef>
              <a:spcAft>
                <a:spcPts val="800"/>
              </a:spcAft>
              <a:buNone/>
            </a:pPr>
            <a:r>
              <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What </a:t>
            </a:r>
            <a:r>
              <a:rPr lang="en-US" sz="8800" b="1" u="sng" dirty="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is </a:t>
            </a:r>
            <a:r>
              <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Fasting?</a:t>
            </a:r>
            <a:endParaRPr lang="en-US" sz="115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r>
              <a:rPr lang="en-US" sz="7800" b="1" dirty="0">
                <a:effectLst>
                  <a:outerShdw blurRad="38100" dist="38100" dir="2700000" algn="tl">
                    <a:srgbClr val="000000">
                      <a:alpha val="43137"/>
                    </a:srgbClr>
                  </a:outerShdw>
                </a:effectLst>
                <a:latin typeface="Rockwell" panose="02060603020205020403" pitchFamily="18" charset="0"/>
              </a:rPr>
              <a:t>Abstaining </a:t>
            </a:r>
            <a:r>
              <a:rPr lang="en-US" sz="7800" b="1" dirty="0" smtClean="0">
                <a:effectLst>
                  <a:outerShdw blurRad="38100" dist="38100" dir="2700000" algn="tl">
                    <a:srgbClr val="000000">
                      <a:alpha val="43137"/>
                    </a:srgbClr>
                  </a:outerShdw>
                </a:effectLst>
                <a:latin typeface="Rockwell" panose="02060603020205020403" pitchFamily="18" charset="0"/>
              </a:rPr>
              <a:t>from food and pleasure </a:t>
            </a:r>
            <a:r>
              <a:rPr lang="en-US" sz="7800" b="1" dirty="0">
                <a:effectLst>
                  <a:outerShdw blurRad="38100" dist="38100" dir="2700000" algn="tl">
                    <a:srgbClr val="000000">
                      <a:alpha val="43137"/>
                    </a:srgbClr>
                  </a:outerShdw>
                </a:effectLst>
                <a:latin typeface="Rockwell" panose="02060603020205020403" pitchFamily="18" charset="0"/>
              </a:rPr>
              <a:t>for spiritual </a:t>
            </a:r>
            <a:r>
              <a:rPr lang="en-US" sz="7800" b="1" dirty="0" smtClean="0">
                <a:effectLst>
                  <a:outerShdw blurRad="38100" dist="38100" dir="2700000" algn="tl">
                    <a:srgbClr val="000000">
                      <a:alpha val="43137"/>
                    </a:srgbClr>
                  </a:outerShdw>
                </a:effectLst>
                <a:latin typeface="Rockwell" panose="02060603020205020403" pitchFamily="18" charset="0"/>
              </a:rPr>
              <a:t>purpose. </a:t>
            </a:r>
          </a:p>
          <a:p>
            <a:pPr marL="0" marR="0" indent="0" algn="ctr">
              <a:lnSpc>
                <a:spcPct val="107000"/>
              </a:lnSpc>
              <a:spcBef>
                <a:spcPts val="0"/>
              </a:spcBef>
              <a:spcAft>
                <a:spcPts val="800"/>
              </a:spcAft>
              <a:buNone/>
            </a:pPr>
            <a:endParaRPr lang="en-US" sz="4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endParaRPr lang="en-US" dirty="0">
              <a:latin typeface="Rockwell" panose="02060603020205020403" pitchFamily="18" charset="0"/>
            </a:endParaRPr>
          </a:p>
        </p:txBody>
      </p:sp>
    </p:spTree>
    <p:extLst>
      <p:ext uri="{BB962C8B-B14F-4D97-AF65-F5344CB8AC3E}">
        <p14:creationId xmlns:p14="http://schemas.microsoft.com/office/powerpoint/2010/main" val="39535027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542467"/>
          </a:xfrm>
        </p:spPr>
        <p:txBody>
          <a:bodyPr>
            <a:noAutofit/>
          </a:bodyPr>
          <a:lstStyle/>
          <a:p>
            <a:pPr marL="0" marR="0" indent="0" algn="ctr">
              <a:lnSpc>
                <a:spcPct val="107000"/>
              </a:lnSpc>
              <a:spcBef>
                <a:spcPts val="0"/>
              </a:spcBef>
              <a:spcAft>
                <a:spcPts val="800"/>
              </a:spcAft>
              <a:buNone/>
            </a:pPr>
            <a:r>
              <a:rPr lang="en-US" sz="6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Dan </a:t>
            </a:r>
            <a:r>
              <a:rPr lang="en-US" sz="60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10:3  </a:t>
            </a:r>
            <a:endParaRPr lang="en-US" sz="6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6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I </a:t>
            </a:r>
            <a:r>
              <a:rPr lang="en-US" sz="60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ate no pleasant food, no meat or wine came into my mouth, nor did I anoint myself at all, till three whole weeks were fulfilled. </a:t>
            </a:r>
            <a:endParaRPr lang="en-US" sz="2400" dirty="0">
              <a:latin typeface="Rockwell" panose="02060603020205020403" pitchFamily="18" charset="0"/>
            </a:endParaRPr>
          </a:p>
        </p:txBody>
      </p:sp>
    </p:spTree>
    <p:extLst>
      <p:ext uri="{BB962C8B-B14F-4D97-AF65-F5344CB8AC3E}">
        <p14:creationId xmlns:p14="http://schemas.microsoft.com/office/powerpoint/2010/main" val="29851592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84" y="1"/>
            <a:ext cx="12159916" cy="6721434"/>
          </a:xfrm>
        </p:spPr>
        <p:txBody>
          <a:bodyPr>
            <a:normAutofit/>
          </a:bodyPr>
          <a:lstStyle/>
          <a:p>
            <a:pPr marL="0" indent="0" algn="ctr">
              <a:buNone/>
            </a:pPr>
            <a:r>
              <a:rPr lang="en-GB" sz="5400" b="1" u="sng" dirty="0" smtClean="0">
                <a:solidFill>
                  <a:srgbClr val="FF0000"/>
                </a:solidFill>
                <a:effectLst>
                  <a:outerShdw blurRad="38100" dist="38100" dir="2700000" algn="tl">
                    <a:srgbClr val="000000">
                      <a:alpha val="43137"/>
                    </a:srgbClr>
                  </a:outerShdw>
                </a:effectLst>
                <a:latin typeface="Rockwell" panose="02060603020205020403" pitchFamily="18" charset="0"/>
              </a:rPr>
              <a:t>Fasting in other faiths</a:t>
            </a:r>
          </a:p>
          <a:p>
            <a:pPr marL="0" indent="0" algn="ctr">
              <a:buNone/>
            </a:pPr>
            <a:r>
              <a:rPr lang="en-GB" sz="5400" b="1" dirty="0">
                <a:effectLst>
                  <a:outerShdw blurRad="38100" dist="38100" dir="2700000" algn="tl">
                    <a:srgbClr val="000000">
                      <a:alpha val="43137"/>
                    </a:srgbClr>
                  </a:outerShdw>
                </a:effectLst>
                <a:latin typeface="Rockwell" panose="02060603020205020403" pitchFamily="18" charset="0"/>
              </a:rPr>
              <a:t>Judaism – Yom Kippur, Tisha </a:t>
            </a:r>
            <a:r>
              <a:rPr lang="en-GB" sz="5400" b="1" dirty="0" err="1" smtClean="0">
                <a:effectLst>
                  <a:outerShdw blurRad="38100" dist="38100" dir="2700000" algn="tl">
                    <a:srgbClr val="000000">
                      <a:alpha val="43137"/>
                    </a:srgbClr>
                  </a:outerShdw>
                </a:effectLst>
                <a:latin typeface="Rockwell" panose="02060603020205020403" pitchFamily="18" charset="0"/>
              </a:rPr>
              <a:t>B’Av</a:t>
            </a:r>
            <a:endParaRPr lang="en-GB" sz="54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5400" b="1" dirty="0">
                <a:effectLst>
                  <a:outerShdw blurRad="38100" dist="38100" dir="2700000" algn="tl">
                    <a:srgbClr val="000000">
                      <a:alpha val="43137"/>
                    </a:srgbClr>
                  </a:outerShdw>
                </a:effectLst>
                <a:latin typeface="Rockwell" panose="02060603020205020403" pitchFamily="18" charset="0"/>
              </a:rPr>
              <a:t>Buddhism – during extreme </a:t>
            </a:r>
            <a:r>
              <a:rPr lang="en-GB" sz="5400" b="1" dirty="0" smtClean="0">
                <a:effectLst>
                  <a:outerShdw blurRad="38100" dist="38100" dir="2700000" algn="tl">
                    <a:srgbClr val="000000">
                      <a:alpha val="43137"/>
                    </a:srgbClr>
                  </a:outerShdw>
                </a:effectLst>
                <a:latin typeface="Rockwell" panose="02060603020205020403" pitchFamily="18" charset="0"/>
              </a:rPr>
              <a:t>meditations</a:t>
            </a:r>
          </a:p>
          <a:p>
            <a:pPr algn="ctr"/>
            <a:r>
              <a:rPr lang="en-GB" sz="5400" b="1" dirty="0" smtClean="0">
                <a:effectLst>
                  <a:outerShdw blurRad="38100" dist="38100" dir="2700000" algn="tl">
                    <a:srgbClr val="000000">
                      <a:alpha val="43137"/>
                    </a:srgbClr>
                  </a:outerShdw>
                </a:effectLst>
                <a:latin typeface="Rockwell" panose="02060603020205020403" pitchFamily="18" charset="0"/>
              </a:rPr>
              <a:t>Hinduism – critical</a:t>
            </a:r>
          </a:p>
          <a:p>
            <a:pPr algn="ctr"/>
            <a:r>
              <a:rPr lang="en-GB" sz="5400" b="1" dirty="0" smtClean="0">
                <a:effectLst>
                  <a:outerShdw blurRad="38100" dist="38100" dir="2700000" algn="tl">
                    <a:srgbClr val="000000">
                      <a:alpha val="43137"/>
                    </a:srgbClr>
                  </a:outerShdw>
                </a:effectLst>
                <a:latin typeface="Rockwell" panose="02060603020205020403" pitchFamily="18" charset="0"/>
              </a:rPr>
              <a:t>Bahai – one month a year</a:t>
            </a:r>
          </a:p>
          <a:p>
            <a:pPr algn="ctr"/>
            <a:r>
              <a:rPr lang="en-GB" sz="5400" b="1" dirty="0" smtClean="0">
                <a:effectLst>
                  <a:outerShdw blurRad="38100" dist="38100" dir="2700000" algn="tl">
                    <a:srgbClr val="000000">
                      <a:alpha val="43137"/>
                    </a:srgbClr>
                  </a:outerShdw>
                </a:effectLst>
                <a:latin typeface="Rockwell" panose="02060603020205020403" pitchFamily="18" charset="0"/>
              </a:rPr>
              <a:t>Islam – Ramadan</a:t>
            </a:r>
          </a:p>
        </p:txBody>
      </p:sp>
    </p:spTree>
    <p:extLst>
      <p:ext uri="{BB962C8B-B14F-4D97-AF65-F5344CB8AC3E}">
        <p14:creationId xmlns:p14="http://schemas.microsoft.com/office/powerpoint/2010/main" val="40150148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normAutofit fontScale="92500" lnSpcReduction="20000"/>
          </a:bodyPr>
          <a:lstStyle/>
          <a:p>
            <a:pPr marL="0" indent="0" algn="ctr">
              <a:buNone/>
            </a:pPr>
            <a:r>
              <a:rPr lang="en-GB" sz="5200" b="1" dirty="0" smtClean="0">
                <a:effectLst>
                  <a:outerShdw blurRad="38100" dist="38100" dir="2700000" algn="tl">
                    <a:srgbClr val="000000">
                      <a:alpha val="43137"/>
                    </a:srgbClr>
                  </a:outerShdw>
                </a:effectLst>
                <a:latin typeface="Constantia" panose="02030602050306030303" pitchFamily="18" charset="0"/>
              </a:rPr>
              <a:t>Examples of fasting in the Bible </a:t>
            </a:r>
          </a:p>
          <a:p>
            <a:pPr marL="0" indent="0" algn="ctr">
              <a:lnSpc>
                <a:spcPct val="110000"/>
              </a:lnSpc>
              <a:buNone/>
            </a:pPr>
            <a:endParaRPr lang="en-GB" sz="1400" b="1" i="1" u="sng" dirty="0" smtClean="0">
              <a:effectLst>
                <a:outerShdw blurRad="38100" dist="38100" dir="2700000" algn="tl">
                  <a:srgbClr val="000000">
                    <a:alpha val="43137"/>
                  </a:srgbClr>
                </a:outerShdw>
              </a:effectLst>
              <a:latin typeface="Constantia" panose="02030602050306030303" pitchFamily="18" charset="0"/>
            </a:endParaRPr>
          </a:p>
          <a:p>
            <a:pPr marL="0" indent="0" algn="ctr">
              <a:lnSpc>
                <a:spcPct val="110000"/>
              </a:lnSpc>
              <a:buNone/>
            </a:pPr>
            <a:r>
              <a:rPr lang="en-GB" sz="4400" b="1" i="1" u="sng" dirty="0" smtClean="0">
                <a:effectLst>
                  <a:outerShdw blurRad="38100" dist="38100" dir="2700000" algn="tl">
                    <a:srgbClr val="000000">
                      <a:alpha val="43137"/>
                    </a:srgbClr>
                  </a:outerShdw>
                </a:effectLst>
                <a:latin typeface="Constantia" panose="02030602050306030303" pitchFamily="18" charset="0"/>
              </a:rPr>
              <a:t>Darius</a:t>
            </a:r>
            <a:r>
              <a:rPr lang="en-GB" sz="4400" b="1" dirty="0" smtClean="0">
                <a:effectLst>
                  <a:outerShdw blurRad="38100" dist="38100" dir="2700000" algn="tl">
                    <a:srgbClr val="000000">
                      <a:alpha val="43137"/>
                    </a:srgbClr>
                  </a:outerShdw>
                </a:effectLst>
                <a:latin typeface="Constantia" panose="02030602050306030303" pitchFamily="18" charset="0"/>
              </a:rPr>
              <a:t>: </a:t>
            </a:r>
            <a:r>
              <a:rPr lang="en-US" sz="4400" b="1" dirty="0" smtClean="0">
                <a:effectLst>
                  <a:outerShdw blurRad="38100" dist="38100" dir="2700000" algn="tl">
                    <a:srgbClr val="000000">
                      <a:alpha val="43137"/>
                    </a:srgbClr>
                  </a:outerShdw>
                </a:effectLst>
                <a:latin typeface="Constantia" panose="02030602050306030303" pitchFamily="18" charset="0"/>
              </a:rPr>
              <a:t>Dan </a:t>
            </a:r>
            <a:r>
              <a:rPr lang="en-US" sz="4400" b="1" dirty="0">
                <a:effectLst>
                  <a:outerShdw blurRad="38100" dist="38100" dir="2700000" algn="tl">
                    <a:srgbClr val="000000">
                      <a:alpha val="43137"/>
                    </a:srgbClr>
                  </a:outerShdw>
                </a:effectLst>
                <a:latin typeface="Constantia" panose="02030602050306030303" pitchFamily="18" charset="0"/>
              </a:rPr>
              <a:t>6:18  Now the king went to his palace and spent the night fasting; and no musicians were brought before him. Also his sleep went from him. </a:t>
            </a:r>
            <a:endParaRPr lang="en-US" sz="4400" b="1" dirty="0" smtClean="0">
              <a:effectLst>
                <a:outerShdw blurRad="38100" dist="38100" dir="2700000" algn="tl">
                  <a:srgbClr val="000000">
                    <a:alpha val="43137"/>
                  </a:srgbClr>
                </a:outerShdw>
              </a:effectLst>
              <a:latin typeface="Constantia" panose="02030602050306030303" pitchFamily="18" charset="0"/>
            </a:endParaRPr>
          </a:p>
          <a:p>
            <a:pPr marL="0" indent="0" algn="ctr">
              <a:lnSpc>
                <a:spcPct val="110000"/>
              </a:lnSpc>
              <a:buNone/>
            </a:pPr>
            <a:endParaRPr lang="en-GB" sz="4400" b="1" dirty="0" smtClean="0">
              <a:effectLst>
                <a:outerShdw blurRad="38100" dist="38100" dir="2700000" algn="tl">
                  <a:srgbClr val="000000">
                    <a:alpha val="43137"/>
                  </a:srgbClr>
                </a:outerShdw>
              </a:effectLst>
              <a:latin typeface="Constantia" panose="02030602050306030303" pitchFamily="18" charset="0"/>
            </a:endParaRPr>
          </a:p>
          <a:p>
            <a:pPr marL="0" indent="0" algn="ctr">
              <a:lnSpc>
                <a:spcPct val="110000"/>
              </a:lnSpc>
              <a:buNone/>
            </a:pPr>
            <a:r>
              <a:rPr lang="en-GB" sz="4400" b="1" i="1" u="sng" dirty="0" smtClean="0">
                <a:effectLst>
                  <a:outerShdw blurRad="38100" dist="38100" dir="2700000" algn="tl">
                    <a:srgbClr val="000000">
                      <a:alpha val="43137"/>
                    </a:srgbClr>
                  </a:outerShdw>
                </a:effectLst>
                <a:latin typeface="Constantia" panose="02030602050306030303" pitchFamily="18" charset="0"/>
              </a:rPr>
              <a:t>Cornelius</a:t>
            </a:r>
            <a:r>
              <a:rPr lang="en-GB" sz="4400" b="1" dirty="0" smtClean="0">
                <a:effectLst>
                  <a:outerShdw blurRad="38100" dist="38100" dir="2700000" algn="tl">
                    <a:srgbClr val="000000">
                      <a:alpha val="43137"/>
                    </a:srgbClr>
                  </a:outerShdw>
                </a:effectLst>
                <a:latin typeface="Constantia" panose="02030602050306030303" pitchFamily="18" charset="0"/>
              </a:rPr>
              <a:t>: </a:t>
            </a:r>
            <a:r>
              <a:rPr lang="en-US" sz="4400" b="1" dirty="0">
                <a:effectLst>
                  <a:outerShdw blurRad="38100" dist="38100" dir="2700000" algn="tl">
                    <a:srgbClr val="000000">
                      <a:alpha val="43137"/>
                    </a:srgbClr>
                  </a:outerShdw>
                </a:effectLst>
                <a:latin typeface="Constantia" panose="02030602050306030303" pitchFamily="18" charset="0"/>
              </a:rPr>
              <a:t>Act 10:30  So Cornelius said, "Four days ago I was fasting until this hour; and at the ninth hour I prayed in my house, and behold, a man stood before me in bright clothing, </a:t>
            </a:r>
            <a:endParaRPr lang="en-US" sz="4400" b="1" dirty="0" smtClean="0">
              <a:effectLst>
                <a:outerShdw blurRad="38100" dist="38100" dir="2700000" algn="tl">
                  <a:srgbClr val="000000">
                    <a:alpha val="43137"/>
                  </a:srgbClr>
                </a:outerShdw>
              </a:effectLst>
              <a:latin typeface="Constantia" panose="02030602050306030303" pitchFamily="18" charset="0"/>
            </a:endParaRPr>
          </a:p>
        </p:txBody>
      </p:sp>
    </p:spTree>
    <p:extLst>
      <p:ext uri="{BB962C8B-B14F-4D97-AF65-F5344CB8AC3E}">
        <p14:creationId xmlns:p14="http://schemas.microsoft.com/office/powerpoint/2010/main" val="36472334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normAutofit fontScale="85000" lnSpcReduction="20000"/>
          </a:bodyPr>
          <a:lstStyle/>
          <a:p>
            <a:pPr marL="0" indent="0" algn="ctr">
              <a:lnSpc>
                <a:spcPct val="110000"/>
              </a:lnSpc>
              <a:buNone/>
            </a:pPr>
            <a:r>
              <a:rPr lang="en-US" sz="4400" b="1" dirty="0" err="1" smtClean="0">
                <a:solidFill>
                  <a:srgbClr val="C00000"/>
                </a:solidFill>
                <a:effectLst>
                  <a:outerShdw blurRad="38100" dist="38100" dir="2700000" algn="tl">
                    <a:srgbClr val="000000">
                      <a:alpha val="43137"/>
                    </a:srgbClr>
                  </a:outerShdw>
                </a:effectLst>
                <a:latin typeface="Constantia" panose="02030602050306030303" pitchFamily="18" charset="0"/>
              </a:rPr>
              <a:t>Ezr</a:t>
            </a:r>
            <a:r>
              <a:rPr lang="en-US" sz="4400" b="1" dirty="0" smtClean="0">
                <a:solidFill>
                  <a:srgbClr val="C00000"/>
                </a:solidFill>
                <a:effectLst>
                  <a:outerShdw blurRad="38100" dist="38100" dir="2700000" algn="tl">
                    <a:srgbClr val="000000">
                      <a:alpha val="43137"/>
                    </a:srgbClr>
                  </a:outerShdw>
                </a:effectLst>
                <a:latin typeface="Constantia" panose="02030602050306030303" pitchFamily="18" charset="0"/>
              </a:rPr>
              <a:t> </a:t>
            </a:r>
            <a:r>
              <a:rPr lang="en-US" sz="4400" b="1" dirty="0">
                <a:solidFill>
                  <a:srgbClr val="C00000"/>
                </a:solidFill>
                <a:effectLst>
                  <a:outerShdw blurRad="38100" dist="38100" dir="2700000" algn="tl">
                    <a:srgbClr val="000000">
                      <a:alpha val="43137"/>
                    </a:srgbClr>
                  </a:outerShdw>
                </a:effectLst>
                <a:latin typeface="Constantia" panose="02030602050306030303" pitchFamily="18" charset="0"/>
              </a:rPr>
              <a:t>8:21  </a:t>
            </a:r>
            <a:r>
              <a:rPr lang="en-US" sz="4400" b="1" dirty="0">
                <a:effectLst>
                  <a:outerShdw blurRad="38100" dist="38100" dir="2700000" algn="tl">
                    <a:srgbClr val="000000">
                      <a:alpha val="43137"/>
                    </a:srgbClr>
                  </a:outerShdw>
                </a:effectLst>
                <a:latin typeface="Constantia" panose="02030602050306030303" pitchFamily="18" charset="0"/>
              </a:rPr>
              <a:t>Then I proclaimed a fast there at the river of </a:t>
            </a:r>
            <a:r>
              <a:rPr lang="en-US" sz="4400" b="1" dirty="0" err="1">
                <a:effectLst>
                  <a:outerShdw blurRad="38100" dist="38100" dir="2700000" algn="tl">
                    <a:srgbClr val="000000">
                      <a:alpha val="43137"/>
                    </a:srgbClr>
                  </a:outerShdw>
                </a:effectLst>
                <a:latin typeface="Constantia" panose="02030602050306030303" pitchFamily="18" charset="0"/>
              </a:rPr>
              <a:t>Ahava</a:t>
            </a:r>
            <a:r>
              <a:rPr lang="en-US" sz="4400" b="1" dirty="0">
                <a:effectLst>
                  <a:outerShdw blurRad="38100" dist="38100" dir="2700000" algn="tl">
                    <a:srgbClr val="000000">
                      <a:alpha val="43137"/>
                    </a:srgbClr>
                  </a:outerShdw>
                </a:effectLst>
                <a:latin typeface="Constantia" panose="02030602050306030303" pitchFamily="18" charset="0"/>
              </a:rPr>
              <a:t>, that we might humble ourselves before our God to seek from Him a safe journey for us, our little ones, and all our possessions. </a:t>
            </a:r>
          </a:p>
          <a:p>
            <a:pPr marL="0" indent="0" algn="ctr">
              <a:lnSpc>
                <a:spcPct val="110000"/>
              </a:lnSpc>
              <a:buNone/>
            </a:pPr>
            <a:r>
              <a:rPr lang="en-US" sz="4400" b="1" dirty="0" err="1">
                <a:solidFill>
                  <a:srgbClr val="C00000"/>
                </a:solidFill>
                <a:effectLst>
                  <a:outerShdw blurRad="38100" dist="38100" dir="2700000" algn="tl">
                    <a:srgbClr val="000000">
                      <a:alpha val="43137"/>
                    </a:srgbClr>
                  </a:outerShdw>
                </a:effectLst>
                <a:latin typeface="Constantia" panose="02030602050306030303" pitchFamily="18" charset="0"/>
              </a:rPr>
              <a:t>Ezr</a:t>
            </a:r>
            <a:r>
              <a:rPr lang="en-US" sz="4400" b="1" dirty="0">
                <a:solidFill>
                  <a:srgbClr val="C00000"/>
                </a:solidFill>
                <a:effectLst>
                  <a:outerShdw blurRad="38100" dist="38100" dir="2700000" algn="tl">
                    <a:srgbClr val="000000">
                      <a:alpha val="43137"/>
                    </a:srgbClr>
                  </a:outerShdw>
                </a:effectLst>
                <a:latin typeface="Constantia" panose="02030602050306030303" pitchFamily="18" charset="0"/>
              </a:rPr>
              <a:t> 8:22  </a:t>
            </a:r>
            <a:r>
              <a:rPr lang="en-US" sz="4400" b="1" dirty="0">
                <a:effectLst>
                  <a:outerShdw blurRad="38100" dist="38100" dir="2700000" algn="tl">
                    <a:srgbClr val="000000">
                      <a:alpha val="43137"/>
                    </a:srgbClr>
                  </a:outerShdw>
                </a:effectLst>
                <a:latin typeface="Constantia" panose="02030602050306030303" pitchFamily="18" charset="0"/>
              </a:rPr>
              <a:t>For I was ashamed to request from the king troops and horsemen to protect us from the enemy on the way, because we had said to the king, "The hand of our God is favorably disposed to all those who seek Him, but His power and His anger are against all those who forsake Him." </a:t>
            </a:r>
          </a:p>
          <a:p>
            <a:pPr marL="0" indent="0" algn="ctr">
              <a:lnSpc>
                <a:spcPct val="110000"/>
              </a:lnSpc>
              <a:buNone/>
            </a:pPr>
            <a:r>
              <a:rPr lang="en-US" sz="4400" b="1" dirty="0" err="1">
                <a:solidFill>
                  <a:srgbClr val="C00000"/>
                </a:solidFill>
                <a:effectLst>
                  <a:outerShdw blurRad="38100" dist="38100" dir="2700000" algn="tl">
                    <a:srgbClr val="000000">
                      <a:alpha val="43137"/>
                    </a:srgbClr>
                  </a:outerShdw>
                </a:effectLst>
                <a:latin typeface="Constantia" panose="02030602050306030303" pitchFamily="18" charset="0"/>
              </a:rPr>
              <a:t>Ezr</a:t>
            </a:r>
            <a:r>
              <a:rPr lang="en-US" sz="4400" b="1" dirty="0">
                <a:solidFill>
                  <a:srgbClr val="C00000"/>
                </a:solidFill>
                <a:effectLst>
                  <a:outerShdw blurRad="38100" dist="38100" dir="2700000" algn="tl">
                    <a:srgbClr val="000000">
                      <a:alpha val="43137"/>
                    </a:srgbClr>
                  </a:outerShdw>
                </a:effectLst>
                <a:latin typeface="Constantia" panose="02030602050306030303" pitchFamily="18" charset="0"/>
              </a:rPr>
              <a:t> 8:23  </a:t>
            </a:r>
            <a:r>
              <a:rPr lang="en-US" sz="4400" b="1" dirty="0">
                <a:effectLst>
                  <a:outerShdw blurRad="38100" dist="38100" dir="2700000" algn="tl">
                    <a:srgbClr val="000000">
                      <a:alpha val="43137"/>
                    </a:srgbClr>
                  </a:outerShdw>
                </a:effectLst>
                <a:latin typeface="Constantia" panose="02030602050306030303" pitchFamily="18" charset="0"/>
              </a:rPr>
              <a:t>So we fasted and sought our God concerning this matter, and He listened to our entreaty. </a:t>
            </a:r>
          </a:p>
          <a:p>
            <a:pPr marL="0" indent="0" algn="ctr">
              <a:lnSpc>
                <a:spcPct val="110000"/>
              </a:lnSpc>
              <a:buNone/>
            </a:pPr>
            <a:endParaRPr lang="en-GB" sz="4400" b="1" dirty="0">
              <a:effectLst>
                <a:outerShdw blurRad="38100" dist="38100" dir="2700000" algn="tl">
                  <a:srgbClr val="000000">
                    <a:alpha val="43137"/>
                  </a:srgbClr>
                </a:outerShdw>
              </a:effectLst>
              <a:latin typeface="Constantia" panose="02030602050306030303" pitchFamily="18" charset="0"/>
            </a:endParaRPr>
          </a:p>
        </p:txBody>
      </p:sp>
    </p:spTree>
    <p:extLst>
      <p:ext uri="{BB962C8B-B14F-4D97-AF65-F5344CB8AC3E}">
        <p14:creationId xmlns:p14="http://schemas.microsoft.com/office/powerpoint/2010/main" val="20368706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1" cy="6735651"/>
          </a:xfrm>
        </p:spPr>
        <p:txBody>
          <a:bodyPr>
            <a:normAutofit fontScale="77500" lnSpcReduction="20000"/>
          </a:bodyPr>
          <a:lstStyle/>
          <a:p>
            <a:pPr marL="0" marR="0" indent="0" algn="ctr">
              <a:spcBef>
                <a:spcPts val="0"/>
              </a:spcBef>
              <a:spcAft>
                <a:spcPts val="0"/>
              </a:spcAft>
              <a:buNone/>
            </a:pPr>
            <a:r>
              <a:rPr lang="en-US" sz="4800" b="1" dirty="0">
                <a:solidFill>
                  <a:srgbClr val="000000"/>
                </a:solidFill>
                <a:latin typeface="Rockwell" panose="02060603020205020403" pitchFamily="18" charset="0"/>
              </a:rPr>
              <a:t> </a:t>
            </a:r>
          </a:p>
          <a:p>
            <a:pPr marL="0" marR="0" algn="ctr">
              <a:spcBef>
                <a:spcPts val="0"/>
              </a:spcBef>
              <a:spcAft>
                <a:spcPts val="0"/>
              </a:spcAft>
            </a:pPr>
            <a:r>
              <a:rPr lang="en-US" sz="4800" b="1" dirty="0">
                <a:solidFill>
                  <a:srgbClr val="C00000"/>
                </a:solidFill>
                <a:latin typeface="Rockwell" panose="02060603020205020403" pitchFamily="18" charset="0"/>
              </a:rPr>
              <a:t>Lev 23:26  </a:t>
            </a:r>
            <a:r>
              <a:rPr lang="en-US" sz="4800" b="1" dirty="0">
                <a:solidFill>
                  <a:srgbClr val="000000"/>
                </a:solidFill>
                <a:latin typeface="Rockwell" panose="02060603020205020403" pitchFamily="18" charset="0"/>
              </a:rPr>
              <a:t>The LORD spoke to Moses, saying, </a:t>
            </a:r>
            <a:endParaRPr lang="en-US" sz="4800" b="1" dirty="0" smtClean="0">
              <a:solidFill>
                <a:srgbClr val="000000"/>
              </a:solidFill>
              <a:latin typeface="Rockwell" panose="02060603020205020403" pitchFamily="18" charset="0"/>
            </a:endParaRPr>
          </a:p>
          <a:p>
            <a:pPr marL="0" marR="0" indent="0" algn="ctr">
              <a:spcBef>
                <a:spcPts val="0"/>
              </a:spcBef>
              <a:spcAft>
                <a:spcPts val="0"/>
              </a:spcAft>
              <a:buNone/>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Lev 23:27  </a:t>
            </a:r>
            <a:r>
              <a:rPr lang="en-US" sz="4800" b="1" dirty="0">
                <a:solidFill>
                  <a:srgbClr val="000000"/>
                </a:solidFill>
                <a:latin typeface="Rockwell" panose="02060603020205020403" pitchFamily="18" charset="0"/>
              </a:rPr>
              <a:t>"On exactly the tenth day of this seventh month is the day of atonement; it shall be a holy convocation for you, and you shall humble your souls and present an offering by fire to the LORD. </a:t>
            </a:r>
            <a:endParaRPr lang="en-US" sz="4800" b="1" dirty="0" smtClean="0">
              <a:solidFill>
                <a:srgbClr val="000000"/>
              </a:solidFill>
              <a:latin typeface="Rockwell" panose="02060603020205020403" pitchFamily="18" charset="0"/>
            </a:endParaRPr>
          </a:p>
          <a:p>
            <a:pPr marL="0" marR="0" indent="0" algn="ctr">
              <a:spcBef>
                <a:spcPts val="0"/>
              </a:spcBef>
              <a:spcAft>
                <a:spcPts val="0"/>
              </a:spcAft>
              <a:buNone/>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Lev 23:28  </a:t>
            </a:r>
            <a:r>
              <a:rPr lang="en-US" sz="4800" b="1" dirty="0">
                <a:solidFill>
                  <a:srgbClr val="000000"/>
                </a:solidFill>
                <a:latin typeface="Rockwell" panose="02060603020205020403" pitchFamily="18" charset="0"/>
              </a:rPr>
              <a:t>"You shall not do any work on this same day, for it is a day of atonement, to make atonement on your behalf before the LORD your God.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smtClean="0">
                <a:solidFill>
                  <a:srgbClr val="C00000"/>
                </a:solidFill>
                <a:latin typeface="Rockwell" panose="02060603020205020403" pitchFamily="18" charset="0"/>
              </a:rPr>
              <a:t>Lev </a:t>
            </a:r>
            <a:r>
              <a:rPr lang="en-US" sz="4800" b="1" dirty="0">
                <a:solidFill>
                  <a:srgbClr val="C00000"/>
                </a:solidFill>
                <a:latin typeface="Rockwell" panose="02060603020205020403" pitchFamily="18" charset="0"/>
              </a:rPr>
              <a:t>23:29  </a:t>
            </a:r>
            <a:r>
              <a:rPr lang="en-US" sz="4800" b="1" dirty="0">
                <a:solidFill>
                  <a:srgbClr val="000000"/>
                </a:solidFill>
                <a:latin typeface="Rockwell" panose="02060603020205020403" pitchFamily="18" charset="0"/>
              </a:rPr>
              <a:t>"If there is any person who will not humble himself on this same day, he shall be cut off from his people.  </a:t>
            </a:r>
          </a:p>
          <a:p>
            <a:pPr marL="0" indent="0" algn="ctr">
              <a:buNone/>
            </a:pPr>
            <a:endParaRPr lang="en-US" sz="3600" dirty="0">
              <a:latin typeface="Rockwell" panose="02060603020205020403" pitchFamily="18" charset="0"/>
            </a:endParaRPr>
          </a:p>
        </p:txBody>
      </p:sp>
    </p:spTree>
    <p:extLst>
      <p:ext uri="{BB962C8B-B14F-4D97-AF65-F5344CB8AC3E}">
        <p14:creationId xmlns:p14="http://schemas.microsoft.com/office/powerpoint/2010/main" val="504376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1" cy="6735651"/>
          </a:xfrm>
        </p:spPr>
        <p:txBody>
          <a:bodyPr>
            <a:normAutofit fontScale="85000" lnSpcReduction="20000"/>
          </a:bodyPr>
          <a:lstStyle/>
          <a:p>
            <a:pPr marL="0" marR="0" algn="ctr">
              <a:spcBef>
                <a:spcPts val="0"/>
              </a:spcBef>
              <a:spcAft>
                <a:spcPts val="0"/>
              </a:spcAft>
            </a:pPr>
            <a:r>
              <a:rPr lang="en-US" sz="4800" b="1" dirty="0" smtClean="0">
                <a:solidFill>
                  <a:srgbClr val="C00000"/>
                </a:solidFill>
                <a:latin typeface="Rockwell" panose="02060603020205020403" pitchFamily="18" charset="0"/>
              </a:rPr>
              <a:t>1Ki </a:t>
            </a:r>
            <a:r>
              <a:rPr lang="en-US" sz="4800" b="1" dirty="0">
                <a:solidFill>
                  <a:srgbClr val="C00000"/>
                </a:solidFill>
                <a:latin typeface="Rockwell" panose="02060603020205020403" pitchFamily="18" charset="0"/>
              </a:rPr>
              <a:t>21:21  </a:t>
            </a:r>
            <a:r>
              <a:rPr lang="en-US" sz="4800" b="1" dirty="0">
                <a:solidFill>
                  <a:srgbClr val="000000"/>
                </a:solidFill>
                <a:latin typeface="Rockwell" panose="02060603020205020403" pitchFamily="18" charset="0"/>
              </a:rPr>
              <a:t>"Behold, I will bring evil upon you, and will utterly sweep you away, and will cut off from Ahab every male, both bond and free in Israel;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1Ki 21:22  </a:t>
            </a:r>
            <a:r>
              <a:rPr lang="en-US" sz="4800" b="1" dirty="0">
                <a:solidFill>
                  <a:srgbClr val="000000"/>
                </a:solidFill>
                <a:latin typeface="Rockwell" panose="02060603020205020403" pitchFamily="18" charset="0"/>
              </a:rPr>
              <a:t>and I will make your house like the house of Jeroboam the son of </a:t>
            </a:r>
            <a:r>
              <a:rPr lang="en-US" sz="4800" b="1" dirty="0" err="1">
                <a:solidFill>
                  <a:srgbClr val="000000"/>
                </a:solidFill>
                <a:latin typeface="Rockwell" panose="02060603020205020403" pitchFamily="18" charset="0"/>
              </a:rPr>
              <a:t>Nebat</a:t>
            </a:r>
            <a:r>
              <a:rPr lang="en-US" sz="4800" b="1" dirty="0">
                <a:solidFill>
                  <a:srgbClr val="000000"/>
                </a:solidFill>
                <a:latin typeface="Rockwell" panose="02060603020205020403" pitchFamily="18" charset="0"/>
              </a:rPr>
              <a:t>, and like the house of </a:t>
            </a:r>
            <a:r>
              <a:rPr lang="en-US" sz="4800" b="1" dirty="0" err="1">
                <a:solidFill>
                  <a:srgbClr val="000000"/>
                </a:solidFill>
                <a:latin typeface="Rockwell" panose="02060603020205020403" pitchFamily="18" charset="0"/>
              </a:rPr>
              <a:t>Baasha</a:t>
            </a:r>
            <a:r>
              <a:rPr lang="en-US" sz="4800" b="1" dirty="0">
                <a:solidFill>
                  <a:srgbClr val="000000"/>
                </a:solidFill>
                <a:latin typeface="Rockwell" panose="02060603020205020403" pitchFamily="18" charset="0"/>
              </a:rPr>
              <a:t> the son of </a:t>
            </a:r>
            <a:r>
              <a:rPr lang="en-US" sz="4800" b="1" dirty="0" err="1">
                <a:solidFill>
                  <a:srgbClr val="000000"/>
                </a:solidFill>
                <a:latin typeface="Rockwell" panose="02060603020205020403" pitchFamily="18" charset="0"/>
              </a:rPr>
              <a:t>Ahijah</a:t>
            </a:r>
            <a:r>
              <a:rPr lang="en-US" sz="4800" b="1" dirty="0">
                <a:solidFill>
                  <a:srgbClr val="000000"/>
                </a:solidFill>
                <a:latin typeface="Rockwell" panose="02060603020205020403" pitchFamily="18" charset="0"/>
              </a:rPr>
              <a:t>, because of the provocation with which you have provoked Me to anger, and because you have made Israel sin.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1Ki 21:23  </a:t>
            </a:r>
            <a:r>
              <a:rPr lang="en-US" sz="4800" b="1" dirty="0">
                <a:solidFill>
                  <a:srgbClr val="000000"/>
                </a:solidFill>
                <a:latin typeface="Rockwell" panose="02060603020205020403" pitchFamily="18" charset="0"/>
              </a:rPr>
              <a:t>"Of Jezebel also has the LORD spoken, saying, `The dogs will eat Jezebel in the district of </a:t>
            </a:r>
            <a:r>
              <a:rPr lang="en-US" sz="4800" b="1" dirty="0" err="1">
                <a:solidFill>
                  <a:srgbClr val="000000"/>
                </a:solidFill>
                <a:latin typeface="Rockwell" panose="02060603020205020403" pitchFamily="18" charset="0"/>
              </a:rPr>
              <a:t>Jezreel</a:t>
            </a:r>
            <a:r>
              <a:rPr lang="en-US" sz="4800" b="1" dirty="0">
                <a:solidFill>
                  <a:srgbClr val="000000"/>
                </a:solidFill>
                <a:latin typeface="Rockwell" panose="02060603020205020403" pitchFamily="18" charset="0"/>
              </a:rPr>
              <a:t>.' </a:t>
            </a:r>
          </a:p>
          <a:p>
            <a:pPr marL="0" indent="0" algn="ctr">
              <a:buNone/>
            </a:pPr>
            <a:endParaRPr lang="en-US" sz="3600" dirty="0">
              <a:latin typeface="Rockwell" panose="02060603020205020403" pitchFamily="18" charset="0"/>
            </a:endParaRPr>
          </a:p>
        </p:txBody>
      </p:sp>
    </p:spTree>
    <p:extLst>
      <p:ext uri="{BB962C8B-B14F-4D97-AF65-F5344CB8AC3E}">
        <p14:creationId xmlns:p14="http://schemas.microsoft.com/office/powerpoint/2010/main" val="5467455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152"/>
            <a:ext cx="12192001" cy="6645499"/>
          </a:xfrm>
        </p:spPr>
        <p:txBody>
          <a:bodyPr>
            <a:normAutofit fontScale="85000" lnSpcReduction="10000"/>
          </a:bodyPr>
          <a:lstStyle/>
          <a:p>
            <a:pPr marL="0" marR="0" algn="ctr">
              <a:spcBef>
                <a:spcPts val="0"/>
              </a:spcBef>
              <a:spcAft>
                <a:spcPts val="0"/>
              </a:spcAft>
            </a:pPr>
            <a:r>
              <a:rPr lang="en-US" sz="4800" b="1" dirty="0" smtClean="0">
                <a:solidFill>
                  <a:srgbClr val="C00000"/>
                </a:solidFill>
                <a:latin typeface="Rockwell" panose="02060603020205020403" pitchFamily="18" charset="0"/>
              </a:rPr>
              <a:t>1Ki </a:t>
            </a:r>
            <a:r>
              <a:rPr lang="en-US" sz="4800" b="1" dirty="0">
                <a:solidFill>
                  <a:srgbClr val="C00000"/>
                </a:solidFill>
                <a:latin typeface="Rockwell" panose="02060603020205020403" pitchFamily="18" charset="0"/>
              </a:rPr>
              <a:t>21:24  </a:t>
            </a:r>
            <a:r>
              <a:rPr lang="en-US" sz="4800" b="1" dirty="0">
                <a:solidFill>
                  <a:srgbClr val="000000"/>
                </a:solidFill>
                <a:latin typeface="Rockwell" panose="02060603020205020403" pitchFamily="18" charset="0"/>
              </a:rPr>
              <a:t>"The one belonging to Ahab, who dies in the city, the dogs will eat, and the one who dies in the field the birds of heaven will eat." </a:t>
            </a: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1Ki 21:25  </a:t>
            </a:r>
            <a:r>
              <a:rPr lang="en-US" sz="4800" b="1" dirty="0">
                <a:solidFill>
                  <a:srgbClr val="000000"/>
                </a:solidFill>
                <a:latin typeface="Rockwell" panose="02060603020205020403" pitchFamily="18" charset="0"/>
              </a:rPr>
              <a:t>Surely there was no one like Ahab who sold himself to do evil in the sight of the LORD, because Jezebel his wife incited him. </a:t>
            </a:r>
            <a:endParaRPr lang="en-US" sz="4800" b="1" dirty="0" smtClean="0">
              <a:solidFill>
                <a:srgbClr val="000000"/>
              </a:solidFill>
              <a:latin typeface="Rockwell" panose="02060603020205020403" pitchFamily="18" charset="0"/>
            </a:endParaRPr>
          </a:p>
          <a:p>
            <a:pPr marL="0" marR="0" indent="0" algn="ctr">
              <a:spcBef>
                <a:spcPts val="0"/>
              </a:spcBef>
              <a:spcAft>
                <a:spcPts val="0"/>
              </a:spcAft>
              <a:buNone/>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1Ki 21:26  </a:t>
            </a:r>
            <a:r>
              <a:rPr lang="en-US" sz="4800" b="1" dirty="0">
                <a:solidFill>
                  <a:srgbClr val="000000"/>
                </a:solidFill>
                <a:latin typeface="Rockwell" panose="02060603020205020403" pitchFamily="18" charset="0"/>
              </a:rPr>
              <a:t>He acted very abominably in following idols, according to all that the Amorites had done, whom the LORD cast out before the sons of Israel. </a:t>
            </a:r>
          </a:p>
          <a:p>
            <a:pPr marL="0" indent="0" algn="ctr">
              <a:buNone/>
            </a:pPr>
            <a:endParaRPr lang="en-US" sz="3600" dirty="0">
              <a:latin typeface="Rockwell" panose="02060603020205020403" pitchFamily="18" charset="0"/>
            </a:endParaRPr>
          </a:p>
        </p:txBody>
      </p:sp>
    </p:spTree>
    <p:extLst>
      <p:ext uri="{BB962C8B-B14F-4D97-AF65-F5344CB8AC3E}">
        <p14:creationId xmlns:p14="http://schemas.microsoft.com/office/powerpoint/2010/main" val="3995173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3031"/>
            <a:ext cx="12192001" cy="6632620"/>
          </a:xfrm>
        </p:spPr>
        <p:txBody>
          <a:bodyPr>
            <a:normAutofit fontScale="92500" lnSpcReduction="20000"/>
          </a:bodyPr>
          <a:lstStyle/>
          <a:p>
            <a:pPr marL="0" marR="0" algn="ctr">
              <a:spcBef>
                <a:spcPts val="0"/>
              </a:spcBef>
              <a:spcAft>
                <a:spcPts val="0"/>
              </a:spcAft>
            </a:pPr>
            <a:r>
              <a:rPr lang="en-US" sz="4800" b="1" dirty="0" smtClean="0">
                <a:solidFill>
                  <a:srgbClr val="C00000"/>
                </a:solidFill>
                <a:latin typeface="Rockwell" panose="02060603020205020403" pitchFamily="18" charset="0"/>
              </a:rPr>
              <a:t>1Ki </a:t>
            </a:r>
            <a:r>
              <a:rPr lang="en-US" sz="4800" b="1" dirty="0">
                <a:solidFill>
                  <a:srgbClr val="C00000"/>
                </a:solidFill>
                <a:latin typeface="Rockwell" panose="02060603020205020403" pitchFamily="18" charset="0"/>
              </a:rPr>
              <a:t>21:27  </a:t>
            </a:r>
            <a:r>
              <a:rPr lang="en-US" sz="4800" b="1" dirty="0">
                <a:solidFill>
                  <a:srgbClr val="000000"/>
                </a:solidFill>
                <a:latin typeface="Rockwell" panose="02060603020205020403" pitchFamily="18" charset="0"/>
              </a:rPr>
              <a:t>It came about when Ahab heard these words, that he tore his clothes and put on sackcloth and fasted, and he lay in sackcloth and went about despondently.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1Ki 21:28  </a:t>
            </a:r>
            <a:r>
              <a:rPr lang="en-US" sz="4800" b="1" dirty="0">
                <a:solidFill>
                  <a:srgbClr val="000000"/>
                </a:solidFill>
                <a:latin typeface="Rockwell" panose="02060603020205020403" pitchFamily="18" charset="0"/>
              </a:rPr>
              <a:t>Then the word of the LORD came to Elijah the </a:t>
            </a:r>
            <a:r>
              <a:rPr lang="en-US" sz="4800" b="1" dirty="0" err="1">
                <a:solidFill>
                  <a:srgbClr val="000000"/>
                </a:solidFill>
                <a:latin typeface="Rockwell" panose="02060603020205020403" pitchFamily="18" charset="0"/>
              </a:rPr>
              <a:t>Tishbite</a:t>
            </a:r>
            <a:r>
              <a:rPr lang="en-US" sz="4800" b="1" dirty="0">
                <a:solidFill>
                  <a:srgbClr val="000000"/>
                </a:solidFill>
                <a:latin typeface="Rockwell" panose="02060603020205020403" pitchFamily="18" charset="0"/>
              </a:rPr>
              <a:t>, saying,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1Ki 21:29  </a:t>
            </a:r>
            <a:r>
              <a:rPr lang="en-US" sz="4800" b="1" dirty="0">
                <a:solidFill>
                  <a:srgbClr val="000000"/>
                </a:solidFill>
                <a:latin typeface="Rockwell" panose="02060603020205020403" pitchFamily="18" charset="0"/>
              </a:rPr>
              <a:t>"Do you see how Ahab has humbled himself before Me? Because he has humbled himself before Me, I will not bring the evil in his days, but I will bring the evil upon his house in his son's days." </a:t>
            </a:r>
          </a:p>
          <a:p>
            <a:pPr marL="0" indent="0" algn="ctr">
              <a:buNone/>
            </a:pPr>
            <a:endParaRPr lang="en-US" sz="3600" dirty="0">
              <a:latin typeface="Rockwell" panose="02060603020205020403" pitchFamily="18" charset="0"/>
            </a:endParaRPr>
          </a:p>
        </p:txBody>
      </p:sp>
    </p:spTree>
    <p:extLst>
      <p:ext uri="{BB962C8B-B14F-4D97-AF65-F5344CB8AC3E}">
        <p14:creationId xmlns:p14="http://schemas.microsoft.com/office/powerpoint/2010/main" val="30142394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8789"/>
            <a:ext cx="12192001" cy="6606862"/>
          </a:xfrm>
        </p:spPr>
        <p:txBody>
          <a:bodyPr>
            <a:normAutofit fontScale="92500" lnSpcReduction="10000"/>
          </a:bodyPr>
          <a:lstStyle/>
          <a:p>
            <a:pPr marL="0" marR="0" algn="ctr">
              <a:spcBef>
                <a:spcPts val="0"/>
              </a:spcBef>
              <a:spcAft>
                <a:spcPts val="0"/>
              </a:spcAft>
            </a:pPr>
            <a:r>
              <a:rPr lang="en-US" sz="4800" b="1" dirty="0" smtClean="0">
                <a:solidFill>
                  <a:srgbClr val="C00000"/>
                </a:solidFill>
                <a:latin typeface="Rockwell" panose="02060603020205020403" pitchFamily="18" charset="0"/>
              </a:rPr>
              <a:t>Est </a:t>
            </a:r>
            <a:r>
              <a:rPr lang="en-US" sz="4800" b="1" dirty="0">
                <a:solidFill>
                  <a:srgbClr val="C00000"/>
                </a:solidFill>
                <a:latin typeface="Rockwell" panose="02060603020205020403" pitchFamily="18" charset="0"/>
              </a:rPr>
              <a:t>4:13  </a:t>
            </a:r>
            <a:r>
              <a:rPr lang="en-US" sz="4800" b="1" dirty="0">
                <a:solidFill>
                  <a:srgbClr val="000000"/>
                </a:solidFill>
                <a:latin typeface="Rockwell" panose="02060603020205020403" pitchFamily="18" charset="0"/>
              </a:rPr>
              <a:t>Then Mordecai told them to reply to Esther, "Do not imagine that you in the king's palace can escape any more than all the Jews</a:t>
            </a:r>
            <a:r>
              <a:rPr lang="en-US" sz="4800" b="1" dirty="0" smtClean="0">
                <a:solidFill>
                  <a:srgbClr val="000000"/>
                </a:solidFill>
                <a:latin typeface="Rockwell" panose="02060603020205020403" pitchFamily="18" charset="0"/>
              </a:rPr>
              <a:t>.</a:t>
            </a:r>
          </a:p>
          <a:p>
            <a:pPr marL="0" marR="0" algn="ctr">
              <a:spcBef>
                <a:spcPts val="0"/>
              </a:spcBef>
              <a:spcAft>
                <a:spcPts val="0"/>
              </a:spcAft>
            </a:pPr>
            <a:r>
              <a:rPr lang="en-US" sz="4800" b="1" dirty="0" smtClean="0">
                <a:solidFill>
                  <a:srgbClr val="000000"/>
                </a:solidFill>
                <a:latin typeface="Rockwell" panose="02060603020205020403" pitchFamily="18" charset="0"/>
              </a:rPr>
              <a:t> </a:t>
            </a: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000000"/>
                </a:solidFill>
                <a:latin typeface="Rockwell" panose="02060603020205020403" pitchFamily="18" charset="0"/>
              </a:rPr>
              <a:t>Est 4:14  "For if you remain silent at this time, relief and deliverance will arise for the Jews from another place and you and your father's house will perish. And who knows whether you have not attained royalty for such a time as this?" </a:t>
            </a:r>
          </a:p>
        </p:txBody>
      </p:sp>
    </p:spTree>
    <p:extLst>
      <p:ext uri="{BB962C8B-B14F-4D97-AF65-F5344CB8AC3E}">
        <p14:creationId xmlns:p14="http://schemas.microsoft.com/office/powerpoint/2010/main" val="2000501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76200" y="1"/>
            <a:ext cx="12268200" cy="798489"/>
          </a:xfrm>
        </p:spPr>
        <p:txBody>
          <a:bodyPr>
            <a:normAutofit fontScale="90000"/>
          </a:bodyPr>
          <a:lstStyle/>
          <a:p>
            <a:pPr lvl="0" algn="ctr">
              <a:lnSpc>
                <a:spcPct val="107000"/>
              </a:lnSpc>
              <a:spcBef>
                <a:spcPts val="0"/>
              </a:spcBef>
              <a:spcAft>
                <a:spcPts val="800"/>
              </a:spcAft>
            </a:pPr>
            <a:r>
              <a:rPr lang="en-US" sz="67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r>
            <a:br>
              <a:rPr lang="en-US" sz="67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br>
            <a:r>
              <a:rPr lang="en-US" sz="67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What </a:t>
            </a:r>
            <a:r>
              <a:rPr lang="en-US" sz="67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is </a:t>
            </a:r>
            <a:r>
              <a:rPr lang="en-US" sz="6700" b="1" u="sng" dirty="0" smtClean="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THRIVE?</a:t>
            </a:r>
            <a:r>
              <a:rPr lang="en-US" sz="3300" b="1" u="sng" dirty="0">
                <a:solidFill>
                  <a:srgbClr val="C00000"/>
                </a:solidFill>
                <a:effectLst>
                  <a:outerShdw blurRad="38100" dist="38100" dir="2700000" algn="tl">
                    <a:srgbClr val="000000">
                      <a:alpha val="43137"/>
                    </a:srgbClr>
                  </a:outerShdw>
                </a:effectLst>
                <a:latin typeface="Constantia" panose="02030602050306030303" pitchFamily="18" charset="0"/>
                <a:ea typeface="+mn-ea"/>
                <a:cs typeface="+mn-cs"/>
              </a:rPr>
              <a:t/>
            </a:r>
            <a:br>
              <a:rPr lang="en-US" sz="3300" b="1" u="sng" dirty="0">
                <a:solidFill>
                  <a:srgbClr val="C00000"/>
                </a:solidFill>
                <a:effectLst>
                  <a:outerShdw blurRad="38100" dist="38100" dir="2700000" algn="tl">
                    <a:srgbClr val="000000">
                      <a:alpha val="43137"/>
                    </a:srgbClr>
                  </a:outerShdw>
                </a:effectLst>
                <a:latin typeface="Constantia" panose="02030602050306030303" pitchFamily="18" charset="0"/>
                <a:ea typeface="+mn-ea"/>
                <a:cs typeface="+mn-cs"/>
              </a:rPr>
            </a:br>
            <a:endParaRPr lang="en-US" u="sng" dirty="0">
              <a:solidFill>
                <a:srgbClr val="C00000"/>
              </a:solidFill>
            </a:endParaRPr>
          </a:p>
        </p:txBody>
      </p:sp>
      <p:sp>
        <p:nvSpPr>
          <p:cNvPr id="3" name="Content Placeholder 2"/>
          <p:cNvSpPr>
            <a:spLocks noGrp="1"/>
          </p:cNvSpPr>
          <p:nvPr>
            <p:ph sz="half" idx="1"/>
          </p:nvPr>
        </p:nvSpPr>
        <p:spPr>
          <a:xfrm>
            <a:off x="-1" y="991674"/>
            <a:ext cx="6336407" cy="5769734"/>
          </a:xfrm>
        </p:spPr>
        <p:txBody>
          <a:bodyPr>
            <a:normAutofit fontScale="55000" lnSpcReduction="20000"/>
          </a:bodyPr>
          <a:lstStyle/>
          <a:p>
            <a:pPr marL="0" marR="0" indent="0" algn="ctr">
              <a:lnSpc>
                <a:spcPct val="107000"/>
              </a:lnSpc>
              <a:spcBef>
                <a:spcPts val="0"/>
              </a:spcBef>
              <a:spcAft>
                <a:spcPts val="800"/>
              </a:spcAft>
              <a:buNone/>
            </a:pPr>
            <a:r>
              <a:rPr lang="en-US" sz="77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Prosper </a:t>
            </a:r>
          </a:p>
          <a:p>
            <a:pPr marL="0" marR="0" indent="0" algn="ctr">
              <a:lnSpc>
                <a:spcPct val="107000"/>
              </a:lnSpc>
              <a:spcBef>
                <a:spcPts val="0"/>
              </a:spcBef>
              <a:spcAft>
                <a:spcPts val="800"/>
              </a:spcAft>
              <a:buNone/>
            </a:pPr>
            <a:endParaRPr lang="en-US" sz="77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77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Grow vigorously </a:t>
            </a:r>
          </a:p>
          <a:p>
            <a:pPr marL="0" marR="0" indent="0" algn="ctr">
              <a:lnSpc>
                <a:spcPct val="107000"/>
              </a:lnSpc>
              <a:spcBef>
                <a:spcPts val="0"/>
              </a:spcBef>
              <a:spcAft>
                <a:spcPts val="800"/>
              </a:spcAft>
              <a:buNone/>
            </a:pPr>
            <a:endParaRPr lang="en-US" sz="77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77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Develop well </a:t>
            </a:r>
          </a:p>
          <a:p>
            <a:pPr marL="0" marR="0" indent="0" algn="ctr">
              <a:lnSpc>
                <a:spcPct val="107000"/>
              </a:lnSpc>
              <a:spcBef>
                <a:spcPts val="0"/>
              </a:spcBef>
              <a:spcAft>
                <a:spcPts val="800"/>
              </a:spcAft>
              <a:buNone/>
            </a:pPr>
            <a:endParaRPr lang="en-US" sz="77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77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Bloom/blossom </a:t>
            </a:r>
          </a:p>
          <a:p>
            <a:pPr marL="0" marR="0" indent="0" algn="ctr">
              <a:lnSpc>
                <a:spcPct val="107000"/>
              </a:lnSpc>
              <a:spcBef>
                <a:spcPts val="0"/>
              </a:spcBef>
              <a:spcAft>
                <a:spcPts val="800"/>
              </a:spcAft>
              <a:buNone/>
            </a:pPr>
            <a:r>
              <a:rPr lang="en-US" sz="77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endParaRPr lang="en-US" sz="77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endParaRPr lang="en-US" sz="4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endParaRPr lang="en-US" dirty="0"/>
          </a:p>
        </p:txBody>
      </p:sp>
      <p:sp>
        <p:nvSpPr>
          <p:cNvPr id="7" name="Content Placeholder 2"/>
          <p:cNvSpPr>
            <a:spLocks noGrp="1"/>
          </p:cNvSpPr>
          <p:nvPr>
            <p:ph sz="half" idx="1"/>
          </p:nvPr>
        </p:nvSpPr>
        <p:spPr>
          <a:xfrm>
            <a:off x="6048778" y="991675"/>
            <a:ext cx="6143222" cy="5769733"/>
          </a:xfrm>
        </p:spPr>
        <p:txBody>
          <a:bodyPr>
            <a:normAutofit fontScale="92500" lnSpcReduction="10000"/>
          </a:bodyPr>
          <a:lstStyle/>
          <a:p>
            <a:pPr marL="0" marR="0" indent="0" algn="ctr">
              <a:lnSpc>
                <a:spcPct val="107000"/>
              </a:lnSpc>
              <a:spcBef>
                <a:spcPts val="0"/>
              </a:spcBef>
              <a:spcAft>
                <a:spcPts val="800"/>
              </a:spcAft>
              <a:buNone/>
            </a:pPr>
            <a:endParaRPr lang="en-US" sz="29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Do well </a:t>
            </a:r>
          </a:p>
          <a:p>
            <a:pPr marL="0" marR="0" indent="0" algn="ctr">
              <a:lnSpc>
                <a:spcPct val="107000"/>
              </a:lnSpc>
              <a:spcBef>
                <a:spcPts val="0"/>
              </a:spcBef>
              <a:spcAft>
                <a:spcPts val="800"/>
              </a:spcAft>
              <a:buNone/>
            </a:pPr>
            <a:endParaRPr lang="en-US" sz="29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Advance</a:t>
            </a:r>
          </a:p>
          <a:p>
            <a:pPr marL="0" marR="0" indent="0" algn="ctr">
              <a:lnSpc>
                <a:spcPct val="107000"/>
              </a:lnSpc>
              <a:spcBef>
                <a:spcPts val="0"/>
              </a:spcBef>
              <a:spcAft>
                <a:spcPts val="800"/>
              </a:spcAft>
              <a:buNone/>
            </a:pPr>
            <a:r>
              <a:rPr lang="en-US" sz="29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p>
          <a:p>
            <a:pPr marL="0" marR="0" indent="0" algn="ctr">
              <a:lnSpc>
                <a:spcPct val="107000"/>
              </a:lnSpc>
              <a:spcBef>
                <a:spcPts val="0"/>
              </a:spcBef>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Make strides</a:t>
            </a:r>
          </a:p>
          <a:p>
            <a:pPr marL="0" marR="0" indent="0" algn="ctr">
              <a:lnSpc>
                <a:spcPct val="107000"/>
              </a:lnSpc>
              <a:spcBef>
                <a:spcPts val="0"/>
              </a:spcBef>
              <a:spcAft>
                <a:spcPts val="800"/>
              </a:spcAft>
              <a:buNone/>
            </a:pPr>
            <a:r>
              <a:rPr lang="en-US" sz="29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 </a:t>
            </a:r>
          </a:p>
          <a:p>
            <a:pPr marL="0" marR="0" indent="0" algn="ctr">
              <a:lnSpc>
                <a:spcPct val="107000"/>
              </a:lnSpc>
              <a:spcBef>
                <a:spcPts val="0"/>
              </a:spcBef>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Succeed</a:t>
            </a:r>
          </a:p>
          <a:p>
            <a:endParaRPr lang="en-US" sz="4000" dirty="0"/>
          </a:p>
        </p:txBody>
      </p:sp>
    </p:spTree>
    <p:extLst>
      <p:ext uri="{BB962C8B-B14F-4D97-AF65-F5344CB8AC3E}">
        <p14:creationId xmlns:p14="http://schemas.microsoft.com/office/powerpoint/2010/main" val="415548367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8789"/>
            <a:ext cx="12192001" cy="6606862"/>
          </a:xfrm>
        </p:spPr>
        <p:txBody>
          <a:bodyPr>
            <a:normAutofit lnSpcReduction="10000"/>
          </a:bodyPr>
          <a:lstStyle/>
          <a:p>
            <a:pPr marL="0" marR="0" algn="ctr">
              <a:spcBef>
                <a:spcPts val="0"/>
              </a:spcBef>
              <a:spcAft>
                <a:spcPts val="0"/>
              </a:spcAft>
            </a:pPr>
            <a:r>
              <a:rPr lang="en-US" sz="4800" b="1" dirty="0" smtClean="0">
                <a:solidFill>
                  <a:srgbClr val="C00000"/>
                </a:solidFill>
                <a:latin typeface="Rockwell" panose="02060603020205020403" pitchFamily="18" charset="0"/>
              </a:rPr>
              <a:t>Est </a:t>
            </a:r>
            <a:r>
              <a:rPr lang="en-US" sz="4800" b="1" dirty="0">
                <a:solidFill>
                  <a:srgbClr val="C00000"/>
                </a:solidFill>
                <a:latin typeface="Rockwell" panose="02060603020205020403" pitchFamily="18" charset="0"/>
              </a:rPr>
              <a:t>4:15  </a:t>
            </a:r>
            <a:r>
              <a:rPr lang="en-US" sz="4800" b="1" dirty="0">
                <a:solidFill>
                  <a:srgbClr val="000000"/>
                </a:solidFill>
                <a:latin typeface="Rockwell" panose="02060603020205020403" pitchFamily="18" charset="0"/>
              </a:rPr>
              <a:t>Then Esther told them to reply to Mordecai,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Est 4:16  </a:t>
            </a:r>
            <a:r>
              <a:rPr lang="en-US" sz="4800" b="1" dirty="0">
                <a:solidFill>
                  <a:srgbClr val="000000"/>
                </a:solidFill>
                <a:latin typeface="Rockwell" panose="02060603020205020403" pitchFamily="18" charset="0"/>
              </a:rPr>
              <a:t>"Go, assemble all the Jews who are found in Susa, and fast for me; do not eat or drink for three days, night or day. I and my maidens also will fast in the same way. And thus I will go in to the king, which is not according to the law; and if I perish, I perish." </a:t>
            </a:r>
          </a:p>
        </p:txBody>
      </p:sp>
    </p:spTree>
    <p:extLst>
      <p:ext uri="{BB962C8B-B14F-4D97-AF65-F5344CB8AC3E}">
        <p14:creationId xmlns:p14="http://schemas.microsoft.com/office/powerpoint/2010/main" val="16739734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1" cy="6735651"/>
          </a:xfrm>
        </p:spPr>
        <p:txBody>
          <a:bodyPr>
            <a:normAutofit lnSpcReduction="10000"/>
          </a:bodyPr>
          <a:lstStyle/>
          <a:p>
            <a:pPr marL="0" marR="0" algn="ctr">
              <a:spcBef>
                <a:spcPts val="0"/>
              </a:spcBef>
              <a:spcAft>
                <a:spcPts val="0"/>
              </a:spcAft>
            </a:pPr>
            <a:r>
              <a:rPr lang="en-US" sz="4800" b="1" dirty="0">
                <a:solidFill>
                  <a:srgbClr val="C00000"/>
                </a:solidFill>
                <a:latin typeface="Rockwell" panose="02060603020205020403" pitchFamily="18" charset="0"/>
              </a:rPr>
              <a:t>Jon 3:6  </a:t>
            </a:r>
            <a:r>
              <a:rPr lang="en-US" sz="4800" b="1" dirty="0">
                <a:solidFill>
                  <a:srgbClr val="000000"/>
                </a:solidFill>
                <a:latin typeface="Rockwell" panose="02060603020205020403" pitchFamily="18" charset="0"/>
              </a:rPr>
              <a:t>When the word reached the king of Nineveh, he arose from his throne, laid aside his robe from him, covered himself with sackcloth and sat on the ashes.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Jon 3:7  </a:t>
            </a:r>
            <a:r>
              <a:rPr lang="en-US" sz="4800" b="1" dirty="0">
                <a:solidFill>
                  <a:srgbClr val="000000"/>
                </a:solidFill>
                <a:latin typeface="Rockwell" panose="02060603020205020403" pitchFamily="18" charset="0"/>
              </a:rPr>
              <a:t>He issued a proclamation and it said, "In Nineveh by the decree of the king and his nobles: Do not let man, beast, herd, or flock taste a thing. Do not let them eat or drink water. </a:t>
            </a:r>
          </a:p>
        </p:txBody>
      </p:sp>
    </p:spTree>
    <p:extLst>
      <p:ext uri="{BB962C8B-B14F-4D97-AF65-F5344CB8AC3E}">
        <p14:creationId xmlns:p14="http://schemas.microsoft.com/office/powerpoint/2010/main" val="27869702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1" cy="6735651"/>
          </a:xfrm>
        </p:spPr>
        <p:txBody>
          <a:bodyPr>
            <a:normAutofit fontScale="85000" lnSpcReduction="20000"/>
          </a:bodyPr>
          <a:lstStyle/>
          <a:p>
            <a:pPr marL="0" marR="0" algn="ctr">
              <a:spcBef>
                <a:spcPts val="0"/>
              </a:spcBef>
              <a:spcAft>
                <a:spcPts val="0"/>
              </a:spcAft>
            </a:pPr>
            <a:r>
              <a:rPr lang="en-US" sz="4800" b="1" dirty="0" smtClean="0">
                <a:solidFill>
                  <a:srgbClr val="C00000"/>
                </a:solidFill>
                <a:latin typeface="Rockwell" panose="02060603020205020403" pitchFamily="18" charset="0"/>
              </a:rPr>
              <a:t>Jon </a:t>
            </a:r>
            <a:r>
              <a:rPr lang="en-US" sz="4800" b="1" dirty="0">
                <a:solidFill>
                  <a:srgbClr val="C00000"/>
                </a:solidFill>
                <a:latin typeface="Rockwell" panose="02060603020205020403" pitchFamily="18" charset="0"/>
              </a:rPr>
              <a:t>3:8  </a:t>
            </a:r>
            <a:r>
              <a:rPr lang="en-US" sz="4800" b="1" dirty="0">
                <a:solidFill>
                  <a:srgbClr val="000000"/>
                </a:solidFill>
                <a:latin typeface="Rockwell" panose="02060603020205020403" pitchFamily="18" charset="0"/>
              </a:rPr>
              <a:t>"But both man and beast must be covered with sackcloth; and let men call on God earnestly that each may turn from his wicked way and from the violence which is in his hands.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Jon 3:9  </a:t>
            </a:r>
            <a:r>
              <a:rPr lang="en-US" sz="4800" b="1" dirty="0">
                <a:solidFill>
                  <a:srgbClr val="000000"/>
                </a:solidFill>
                <a:latin typeface="Rockwell" panose="02060603020205020403" pitchFamily="18" charset="0"/>
              </a:rPr>
              <a:t>"Who knows, God may turn and relent and withdraw His burning anger so that we will not perish." </a:t>
            </a:r>
            <a:endParaRPr lang="en-US" sz="4800" b="1" dirty="0" smtClean="0">
              <a:solidFill>
                <a:srgbClr val="000000"/>
              </a:solidFill>
              <a:latin typeface="Rockwell" panose="02060603020205020403" pitchFamily="18" charset="0"/>
            </a:endParaRPr>
          </a:p>
          <a:p>
            <a:pPr marL="0" marR="0" algn="ctr">
              <a:spcBef>
                <a:spcPts val="0"/>
              </a:spcBef>
              <a:spcAft>
                <a:spcPts val="0"/>
              </a:spcAft>
            </a:pPr>
            <a:endParaRPr lang="en-US" sz="4800" b="1" dirty="0">
              <a:solidFill>
                <a:srgbClr val="000000"/>
              </a:solidFill>
              <a:latin typeface="Rockwell" panose="02060603020205020403" pitchFamily="18" charset="0"/>
            </a:endParaRPr>
          </a:p>
          <a:p>
            <a:pPr marL="0" marR="0" algn="ctr">
              <a:spcBef>
                <a:spcPts val="0"/>
              </a:spcBef>
              <a:spcAft>
                <a:spcPts val="0"/>
              </a:spcAft>
            </a:pPr>
            <a:r>
              <a:rPr lang="en-US" sz="4800" b="1" dirty="0">
                <a:solidFill>
                  <a:srgbClr val="C00000"/>
                </a:solidFill>
                <a:latin typeface="Rockwell" panose="02060603020205020403" pitchFamily="18" charset="0"/>
              </a:rPr>
              <a:t>Jon 3:10  </a:t>
            </a:r>
            <a:r>
              <a:rPr lang="en-US" sz="4800" b="1" dirty="0">
                <a:solidFill>
                  <a:srgbClr val="000000"/>
                </a:solidFill>
                <a:latin typeface="Rockwell" panose="02060603020205020403" pitchFamily="18" charset="0"/>
              </a:rPr>
              <a:t>When God saw their deeds, that they turned from their wicked way, then God relented concerning the calamity which He had declared He would bring upon them. And He did not do it. </a:t>
            </a:r>
          </a:p>
        </p:txBody>
      </p:sp>
    </p:spTree>
    <p:extLst>
      <p:ext uri="{BB962C8B-B14F-4D97-AF65-F5344CB8AC3E}">
        <p14:creationId xmlns:p14="http://schemas.microsoft.com/office/powerpoint/2010/main" val="7080711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noAutofit/>
          </a:bodyPr>
          <a:lstStyle/>
          <a:p>
            <a:pPr marL="0" indent="0" algn="ctr">
              <a:buNone/>
            </a:pPr>
            <a:r>
              <a:rPr lang="en-GB" sz="6000" b="1" u="sng" dirty="0" smtClean="0">
                <a:solidFill>
                  <a:srgbClr val="FF0000"/>
                </a:solidFill>
                <a:effectLst>
                  <a:outerShdw blurRad="38100" dist="38100" dir="2700000" algn="tl">
                    <a:srgbClr val="000000">
                      <a:alpha val="43137"/>
                    </a:srgbClr>
                  </a:outerShdw>
                </a:effectLst>
                <a:latin typeface="Rockwell" panose="02060603020205020403" pitchFamily="18" charset="0"/>
              </a:rPr>
              <a:t>Examples of fasting in the Bible </a:t>
            </a:r>
            <a:endParaRPr lang="en-GB" sz="1800" b="1" i="1" u="sng" dirty="0" smtClean="0">
              <a:solidFill>
                <a:srgbClr val="FF0000"/>
              </a:solidFill>
              <a:effectLst>
                <a:outerShdw blurRad="38100" dist="38100" dir="2700000" algn="tl">
                  <a:srgbClr val="000000">
                    <a:alpha val="43137"/>
                  </a:srgbClr>
                </a:outerShdw>
              </a:effectLst>
              <a:latin typeface="Rockwell" panose="02060603020205020403" pitchFamily="18" charset="0"/>
            </a:endParaRPr>
          </a:p>
          <a:p>
            <a:pPr marL="0" indent="0" algn="ctr">
              <a:lnSpc>
                <a:spcPct val="110000"/>
              </a:lnSpc>
              <a:buNone/>
            </a:pPr>
            <a:r>
              <a:rPr lang="en-GB" sz="5400" b="1" i="1" u="sng" dirty="0" err="1" smtClean="0">
                <a:effectLst>
                  <a:outerShdw blurRad="38100" dist="38100" dir="2700000" algn="tl">
                    <a:srgbClr val="000000">
                      <a:alpha val="43137"/>
                    </a:srgbClr>
                  </a:outerShdw>
                </a:effectLst>
                <a:latin typeface="Rockwell" panose="02060603020205020403" pitchFamily="18" charset="0"/>
              </a:rPr>
              <a:t>Benjamites</a:t>
            </a:r>
            <a:r>
              <a:rPr lang="en-GB" sz="5400" b="1" dirty="0" smtClean="0">
                <a:effectLst>
                  <a:outerShdw blurRad="38100" dist="38100" dir="2700000" algn="tl">
                    <a:srgbClr val="000000">
                      <a:alpha val="43137"/>
                    </a:srgbClr>
                  </a:outerShdw>
                </a:effectLst>
                <a:latin typeface="Rockwell" panose="02060603020205020403" pitchFamily="18" charset="0"/>
              </a:rPr>
              <a:t>: Judges 20 </a:t>
            </a:r>
          </a:p>
          <a:p>
            <a:pPr marL="0" indent="0" algn="ctr">
              <a:lnSpc>
                <a:spcPct val="110000"/>
              </a:lnSpc>
              <a:buNone/>
            </a:pPr>
            <a:r>
              <a:rPr lang="en-GB" sz="5400" b="1" i="1" u="sng" dirty="0" smtClean="0">
                <a:effectLst>
                  <a:outerShdw blurRad="38100" dist="38100" dir="2700000" algn="tl">
                    <a:srgbClr val="000000">
                      <a:alpha val="43137"/>
                    </a:srgbClr>
                  </a:outerShdw>
                </a:effectLst>
                <a:latin typeface="Rockwell" panose="02060603020205020403" pitchFamily="18" charset="0"/>
              </a:rPr>
              <a:t>Daniel</a:t>
            </a:r>
            <a:r>
              <a:rPr lang="en-GB" sz="5400" b="1" dirty="0" smtClean="0">
                <a:effectLst>
                  <a:outerShdw blurRad="38100" dist="38100" dir="2700000" algn="tl">
                    <a:srgbClr val="000000">
                      <a:alpha val="43137"/>
                    </a:srgbClr>
                  </a:outerShdw>
                </a:effectLst>
                <a:latin typeface="Rockwell" panose="02060603020205020403" pitchFamily="18" charset="0"/>
              </a:rPr>
              <a:t>: Daniel 10</a:t>
            </a:r>
          </a:p>
          <a:p>
            <a:pPr marL="0" indent="0" algn="ctr">
              <a:lnSpc>
                <a:spcPct val="110000"/>
              </a:lnSpc>
              <a:buNone/>
            </a:pPr>
            <a:r>
              <a:rPr lang="en-GB" sz="5400" b="1" i="1" u="sng" dirty="0" smtClean="0">
                <a:effectLst>
                  <a:outerShdw blurRad="38100" dist="38100" dir="2700000" algn="tl">
                    <a:srgbClr val="000000">
                      <a:alpha val="43137"/>
                    </a:srgbClr>
                  </a:outerShdw>
                </a:effectLst>
                <a:latin typeface="Rockwell" panose="02060603020205020403" pitchFamily="18" charset="0"/>
              </a:rPr>
              <a:t>Israel</a:t>
            </a:r>
            <a:r>
              <a:rPr lang="en-GB" sz="5400" b="1" dirty="0" smtClean="0">
                <a:effectLst>
                  <a:outerShdw blurRad="38100" dist="38100" dir="2700000" algn="tl">
                    <a:srgbClr val="000000">
                      <a:alpha val="43137"/>
                    </a:srgbClr>
                  </a:outerShdw>
                </a:effectLst>
                <a:latin typeface="Rockwell" panose="02060603020205020403" pitchFamily="18" charset="0"/>
              </a:rPr>
              <a:t>: 1 Sam. 7, 1 Sam. 31; </a:t>
            </a:r>
          </a:p>
          <a:p>
            <a:pPr marL="0" indent="0" algn="ctr">
              <a:lnSpc>
                <a:spcPct val="110000"/>
              </a:lnSpc>
              <a:buNone/>
            </a:pPr>
            <a:r>
              <a:rPr lang="en-GB" sz="5400" b="1" dirty="0" smtClean="0">
                <a:effectLst>
                  <a:outerShdw blurRad="38100" dist="38100" dir="2700000" algn="tl">
                    <a:srgbClr val="000000">
                      <a:alpha val="43137"/>
                    </a:srgbClr>
                  </a:outerShdw>
                </a:effectLst>
                <a:latin typeface="Rockwell" panose="02060603020205020403" pitchFamily="18" charset="0"/>
              </a:rPr>
              <a:t>Isaiah 58; Exodus 34; Acts 14</a:t>
            </a:r>
            <a:r>
              <a:rPr lang="en-GB" sz="5400" b="1" dirty="0">
                <a:effectLst>
                  <a:outerShdw blurRad="38100" dist="38100" dir="2700000" algn="tl">
                    <a:srgbClr val="000000">
                      <a:alpha val="43137"/>
                    </a:srgbClr>
                  </a:outerShdw>
                </a:effectLst>
                <a:latin typeface="Rockwell" panose="02060603020205020403" pitchFamily="18" charset="0"/>
              </a:rPr>
              <a:t>,</a:t>
            </a:r>
            <a:r>
              <a:rPr lang="en-GB" sz="5400" b="1" dirty="0" smtClean="0">
                <a:effectLst>
                  <a:outerShdw blurRad="38100" dist="38100" dir="2700000" algn="tl">
                    <a:srgbClr val="000000">
                      <a:alpha val="43137"/>
                    </a:srgbClr>
                  </a:outerShdw>
                </a:effectLst>
                <a:latin typeface="Rockwell" panose="02060603020205020403" pitchFamily="18" charset="0"/>
              </a:rPr>
              <a:t> </a:t>
            </a:r>
          </a:p>
          <a:p>
            <a:pPr marL="0" indent="0" algn="ctr">
              <a:lnSpc>
                <a:spcPct val="110000"/>
              </a:lnSpc>
              <a:buNone/>
            </a:pPr>
            <a:r>
              <a:rPr lang="en-GB" sz="5400" b="1" i="1" u="sng" dirty="0" smtClean="0">
                <a:effectLst>
                  <a:outerShdw blurRad="38100" dist="38100" dir="2700000" algn="tl">
                    <a:srgbClr val="000000">
                      <a:alpha val="43137"/>
                    </a:srgbClr>
                  </a:outerShdw>
                </a:effectLst>
                <a:latin typeface="Rockwell" panose="02060603020205020403" pitchFamily="18" charset="0"/>
              </a:rPr>
              <a:t>Jesus</a:t>
            </a:r>
            <a:r>
              <a:rPr lang="en-GB" sz="5400" b="1" dirty="0" smtClean="0">
                <a:effectLst>
                  <a:outerShdw blurRad="38100" dist="38100" dir="2700000" algn="tl">
                    <a:srgbClr val="000000">
                      <a:alpha val="43137"/>
                    </a:srgbClr>
                  </a:outerShdw>
                </a:effectLst>
                <a:latin typeface="Rockwell" panose="02060603020205020403" pitchFamily="18" charset="0"/>
              </a:rPr>
              <a:t>: </a:t>
            </a:r>
            <a:r>
              <a:rPr lang="en-GB" sz="5400" b="1" dirty="0">
                <a:effectLst>
                  <a:outerShdw blurRad="38100" dist="38100" dir="2700000" algn="tl">
                    <a:srgbClr val="000000">
                      <a:alpha val="43137"/>
                    </a:srgbClr>
                  </a:outerShdw>
                </a:effectLst>
                <a:latin typeface="Rockwell" panose="02060603020205020403" pitchFamily="18" charset="0"/>
              </a:rPr>
              <a:t>M</a:t>
            </a:r>
            <a:r>
              <a:rPr lang="en-GB" sz="5400" b="1" dirty="0" smtClean="0">
                <a:effectLst>
                  <a:outerShdw blurRad="38100" dist="38100" dir="2700000" algn="tl">
                    <a:srgbClr val="000000">
                      <a:alpha val="43137"/>
                    </a:srgbClr>
                  </a:outerShdw>
                </a:effectLst>
                <a:latin typeface="Rockwell" panose="02060603020205020403" pitchFamily="18" charset="0"/>
              </a:rPr>
              <a:t>atthew 4; Mark 9 </a:t>
            </a: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445502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1922826" cy="6590805"/>
          </a:xfrm>
        </p:spPr>
        <p:txBody>
          <a:bodyPr>
            <a:normAutofit/>
          </a:bodyPr>
          <a:lstStyle/>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The Biblical Purpose Of Fasting</a:t>
            </a:r>
          </a:p>
          <a:p>
            <a:pPr marL="0" indent="0" algn="ctr">
              <a:buNone/>
            </a:pPr>
            <a:endParaRPr lang="en-GB" sz="60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AutoNum type="arabicPeriod"/>
            </a:pPr>
            <a:r>
              <a:rPr lang="en-GB" sz="6000" b="1" dirty="0">
                <a:effectLst>
                  <a:outerShdw blurRad="38100" dist="38100" dir="2700000" algn="tl">
                    <a:srgbClr val="000000">
                      <a:alpha val="43137"/>
                    </a:srgbClr>
                  </a:outerShdw>
                </a:effectLst>
                <a:latin typeface="Rockwell" panose="02060603020205020403" pitchFamily="18" charset="0"/>
              </a:rPr>
              <a:t>S</a:t>
            </a:r>
            <a:r>
              <a:rPr lang="en-GB" sz="6000" b="1" dirty="0" smtClean="0">
                <a:effectLst>
                  <a:outerShdw blurRad="38100" dist="38100" dir="2700000" algn="tl">
                    <a:srgbClr val="000000">
                      <a:alpha val="43137"/>
                    </a:srgbClr>
                  </a:outerShdw>
                </a:effectLst>
                <a:latin typeface="Rockwell" panose="02060603020205020403" pitchFamily="18" charset="0"/>
              </a:rPr>
              <a:t>ubdue the Flesh </a:t>
            </a:r>
          </a:p>
          <a:p>
            <a:pPr marL="0" indent="0" algn="ctr">
              <a:buNone/>
            </a:pPr>
            <a:r>
              <a:rPr lang="en-GB" sz="5400" b="1" dirty="0" smtClean="0">
                <a:effectLst>
                  <a:outerShdw blurRad="38100" dist="38100" dir="2700000" algn="tl">
                    <a:srgbClr val="000000">
                      <a:alpha val="43137"/>
                    </a:srgbClr>
                  </a:outerShdw>
                </a:effectLst>
                <a:latin typeface="Rockwell" panose="02060603020205020403" pitchFamily="18" charset="0"/>
              </a:rPr>
              <a:t>Rom. 7:15-25; 6:1-14</a:t>
            </a:r>
          </a:p>
        </p:txBody>
      </p:sp>
    </p:spTree>
    <p:extLst>
      <p:ext uri="{BB962C8B-B14F-4D97-AF65-F5344CB8AC3E}">
        <p14:creationId xmlns:p14="http://schemas.microsoft.com/office/powerpoint/2010/main" val="7721311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1922826" cy="6590805"/>
          </a:xfrm>
        </p:spPr>
        <p:txBody>
          <a:bodyPr>
            <a:normAutofit/>
          </a:bodyPr>
          <a:lstStyle/>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The Biblical Purpose Of Fasting</a:t>
            </a:r>
          </a:p>
          <a:p>
            <a:pPr marL="0" indent="0" algn="ctr">
              <a:buNone/>
            </a:pPr>
            <a:endParaRPr lang="en-GB"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endParaRPr lang="en-GB" sz="6000" b="1" dirty="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2</a:t>
            </a:r>
            <a:r>
              <a:rPr lang="en-GB" sz="6000" b="1" dirty="0">
                <a:effectLst>
                  <a:outerShdw blurRad="38100" dist="38100" dir="2700000" algn="tl">
                    <a:srgbClr val="000000">
                      <a:alpha val="43137"/>
                    </a:srgbClr>
                  </a:outerShdw>
                </a:effectLst>
                <a:latin typeface="Rockwell" panose="02060603020205020403" pitchFamily="18" charset="0"/>
              </a:rPr>
              <a:t>. Strengthen the Spirit</a:t>
            </a:r>
            <a:r>
              <a:rPr lang="en-GB" sz="6000" b="1" dirty="0" smtClean="0">
                <a:effectLst>
                  <a:outerShdw blurRad="38100" dist="38100" dir="2700000" algn="tl">
                    <a:srgbClr val="000000">
                      <a:alpha val="43137"/>
                    </a:srgbClr>
                  </a:outerShdw>
                </a:effectLst>
                <a:latin typeface="Rockwell" panose="02060603020205020403" pitchFamily="18" charset="0"/>
              </a:rPr>
              <a:t>.</a:t>
            </a: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48472417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1922826" cy="6590805"/>
          </a:xfrm>
        </p:spPr>
        <p:txBody>
          <a:bodyPr>
            <a:normAutofit/>
          </a:bodyPr>
          <a:lstStyle/>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The Biblical Purpose Of Fasting</a:t>
            </a:r>
          </a:p>
          <a:p>
            <a:pPr marL="0" indent="0" algn="ctr">
              <a:buNone/>
            </a:pPr>
            <a:endParaRPr lang="en-GB"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dirty="0">
                <a:effectLst>
                  <a:outerShdw blurRad="38100" dist="38100" dir="2700000" algn="tl">
                    <a:srgbClr val="000000">
                      <a:alpha val="43137"/>
                    </a:srgbClr>
                  </a:outerShdw>
                </a:effectLst>
                <a:latin typeface="Rockwell" panose="02060603020205020403" pitchFamily="18" charset="0"/>
              </a:rPr>
              <a:t>3. Discern the will of God. </a:t>
            </a:r>
            <a:endParaRPr lang="en-GB"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Acts 13:1-3</a:t>
            </a:r>
            <a:endParaRPr lang="en-GB" sz="5400" b="1" dirty="0" smtClean="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1750175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9"/>
            <a:ext cx="11922826" cy="6590805"/>
          </a:xfrm>
        </p:spPr>
        <p:txBody>
          <a:bodyPr>
            <a:normAutofit/>
          </a:bodyPr>
          <a:lstStyle/>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The Biblical Purpose Of Fasting</a:t>
            </a:r>
          </a:p>
          <a:p>
            <a:pPr marL="0" indent="0" algn="ctr">
              <a:buNone/>
            </a:pPr>
            <a:endParaRPr lang="en-GB"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endParaRPr lang="en-GB" sz="6000" b="1" dirty="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dirty="0">
                <a:effectLst>
                  <a:outerShdw blurRad="38100" dist="38100" dir="2700000" algn="tl">
                    <a:srgbClr val="000000">
                      <a:alpha val="43137"/>
                    </a:srgbClr>
                  </a:outerShdw>
                </a:effectLst>
                <a:latin typeface="Rockwell" panose="02060603020205020403" pitchFamily="18" charset="0"/>
              </a:rPr>
              <a:t>4. </a:t>
            </a:r>
            <a:r>
              <a:rPr lang="en-GB" sz="6000" b="1" dirty="0" smtClean="0">
                <a:effectLst>
                  <a:outerShdw blurRad="38100" dist="38100" dir="2700000" algn="tl">
                    <a:srgbClr val="000000">
                      <a:alpha val="43137"/>
                    </a:srgbClr>
                  </a:outerShdw>
                </a:effectLst>
                <a:latin typeface="Rockwell" panose="02060603020205020403" pitchFamily="18" charset="0"/>
              </a:rPr>
              <a:t>Unity </a:t>
            </a:r>
            <a:r>
              <a:rPr lang="en-GB" sz="6000" b="1" dirty="0">
                <a:effectLst>
                  <a:outerShdw blurRad="38100" dist="38100" dir="2700000" algn="tl">
                    <a:srgbClr val="000000">
                      <a:alpha val="43137"/>
                    </a:srgbClr>
                  </a:outerShdw>
                </a:effectLst>
                <a:latin typeface="Rockwell" panose="02060603020205020403" pitchFamily="18" charset="0"/>
              </a:rPr>
              <a:t>with Believers.</a:t>
            </a:r>
          </a:p>
        </p:txBody>
      </p:sp>
    </p:spTree>
    <p:extLst>
      <p:ext uri="{BB962C8B-B14F-4D97-AF65-F5344CB8AC3E}">
        <p14:creationId xmlns:p14="http://schemas.microsoft.com/office/powerpoint/2010/main" val="35641950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29704" cy="6721434"/>
          </a:xfrm>
        </p:spPr>
        <p:txBody>
          <a:bodyPr>
            <a:normAutofit/>
          </a:bodyPr>
          <a:lstStyle/>
          <a:p>
            <a:pPr marL="0" indent="0" algn="ctr">
              <a:buNone/>
            </a:pPr>
            <a:r>
              <a:rPr lang="en-GB" sz="4800" b="1" dirty="0" smtClean="0">
                <a:solidFill>
                  <a:srgbClr val="C00000"/>
                </a:solidFill>
                <a:effectLst>
                  <a:outerShdw blurRad="38100" dist="38100" dir="2700000" algn="tl">
                    <a:srgbClr val="000000">
                      <a:alpha val="43137"/>
                    </a:srgbClr>
                  </a:outerShdw>
                </a:effectLst>
                <a:latin typeface="Rockwell" panose="02060603020205020403" pitchFamily="18" charset="0"/>
              </a:rPr>
              <a:t>Fasting is </a:t>
            </a:r>
            <a:r>
              <a:rPr lang="en-GB" sz="4800" b="1" i="1" dirty="0" smtClean="0">
                <a:solidFill>
                  <a:srgbClr val="C00000"/>
                </a:solidFill>
                <a:effectLst>
                  <a:outerShdw blurRad="38100" dist="38100" dir="2700000" algn="tl">
                    <a:srgbClr val="000000">
                      <a:alpha val="43137"/>
                    </a:srgbClr>
                  </a:outerShdw>
                </a:effectLst>
                <a:latin typeface="Rockwell" panose="02060603020205020403" pitchFamily="18" charset="0"/>
              </a:rPr>
              <a:t>not…</a:t>
            </a:r>
          </a:p>
          <a:p>
            <a:pPr marL="0" indent="0" algn="ctr">
              <a:buNone/>
            </a:pPr>
            <a:endParaRPr lang="en-GB" sz="4800" b="1" i="1" dirty="0" smtClean="0">
              <a:effectLst>
                <a:outerShdw blurRad="38100" dist="38100" dir="2700000" algn="tl">
                  <a:srgbClr val="000000">
                    <a:alpha val="43137"/>
                  </a:srgbClr>
                </a:outerShdw>
              </a:effectLst>
              <a:latin typeface="Rockwell" panose="02060603020205020403" pitchFamily="18" charset="0"/>
            </a:endParaRPr>
          </a:p>
          <a:p>
            <a:pPr algn="ctr"/>
            <a:r>
              <a:rPr lang="en-GB" sz="4800" b="1" dirty="0" smtClean="0">
                <a:effectLst>
                  <a:outerShdw blurRad="38100" dist="38100" dir="2700000" algn="tl">
                    <a:srgbClr val="000000">
                      <a:alpha val="43137"/>
                    </a:srgbClr>
                  </a:outerShdw>
                </a:effectLst>
                <a:latin typeface="Rockwell" panose="02060603020205020403" pitchFamily="18" charset="0"/>
              </a:rPr>
              <a:t>Necessary for salvation – it is a work and therefore incapable of saving.</a:t>
            </a:r>
          </a:p>
          <a:p>
            <a:pPr algn="ctr"/>
            <a:endParaRPr lang="en-GB" sz="1400" b="1" dirty="0" smtClean="0">
              <a:effectLst>
                <a:outerShdw blurRad="38100" dist="38100" dir="2700000" algn="tl">
                  <a:srgbClr val="000000">
                    <a:alpha val="43137"/>
                  </a:srgbClr>
                </a:outerShdw>
              </a:effectLst>
              <a:latin typeface="Rockwell" panose="02060603020205020403" pitchFamily="18" charset="0"/>
            </a:endParaRPr>
          </a:p>
          <a:p>
            <a:pPr algn="ctr"/>
            <a:r>
              <a:rPr lang="en-GB" sz="4800" b="1" dirty="0" smtClean="0">
                <a:effectLst>
                  <a:outerShdw blurRad="38100" dist="38100" dir="2700000" algn="tl">
                    <a:srgbClr val="000000">
                      <a:alpha val="43137"/>
                    </a:srgbClr>
                  </a:outerShdw>
                </a:effectLst>
                <a:latin typeface="Rockwell" panose="02060603020205020403" pitchFamily="18" charset="0"/>
              </a:rPr>
              <a:t>A way of manoeuvring or manipulating the will of God.</a:t>
            </a:r>
          </a:p>
          <a:p>
            <a:pPr algn="ctr"/>
            <a:endParaRPr lang="en-GB" sz="1400" b="1" dirty="0" smtClean="0">
              <a:effectLst>
                <a:outerShdw blurRad="38100" dist="38100" dir="2700000" algn="tl">
                  <a:srgbClr val="000000">
                    <a:alpha val="43137"/>
                  </a:srgbClr>
                </a:outerShdw>
              </a:effectLst>
              <a:latin typeface="Rockwell" panose="02060603020205020403" pitchFamily="18" charset="0"/>
            </a:endParaRPr>
          </a:p>
          <a:p>
            <a:pPr algn="ctr"/>
            <a:r>
              <a:rPr lang="en-GB" sz="4800" b="1" dirty="0" smtClean="0">
                <a:effectLst>
                  <a:outerShdw blurRad="38100" dist="38100" dir="2700000" algn="tl">
                    <a:srgbClr val="000000">
                      <a:alpha val="43137"/>
                    </a:srgbClr>
                  </a:outerShdw>
                </a:effectLst>
                <a:latin typeface="Rockwell" panose="02060603020205020403" pitchFamily="18" charset="0"/>
              </a:rPr>
              <a:t>A spiritual gift or badge of anointing/boasting (Matt. 6:16)</a:t>
            </a:r>
            <a:endParaRPr lang="en-GB" sz="48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37138451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029704" cy="6721434"/>
          </a:xfrm>
        </p:spPr>
        <p:txBody>
          <a:bodyPr>
            <a:normAutofit/>
          </a:bodyPr>
          <a:lstStyle/>
          <a:p>
            <a:pPr marL="0" indent="0" algn="ctr">
              <a:buNone/>
            </a:pPr>
            <a:endParaRPr lang="en-GB" sz="4800" b="1" dirty="0" smtClean="0">
              <a:solidFill>
                <a:srgbClr val="C00000"/>
              </a:solidFill>
              <a:effectLst>
                <a:outerShdw blurRad="38100" dist="38100" dir="2700000" algn="tl">
                  <a:srgbClr val="000000">
                    <a:alpha val="43137"/>
                  </a:srgbClr>
                </a:outerShdw>
              </a:effectLst>
              <a:latin typeface="Rockwell" panose="02060603020205020403" pitchFamily="18" charset="0"/>
            </a:endParaRPr>
          </a:p>
          <a:p>
            <a:pPr marL="0" indent="0" algn="ctr">
              <a:buNone/>
            </a:pPr>
            <a:endParaRPr lang="en-GB" sz="4800" b="1" dirty="0">
              <a:solidFill>
                <a:srgbClr val="C00000"/>
              </a:solidFill>
              <a:effectLst>
                <a:outerShdw blurRad="38100" dist="38100" dir="2700000" algn="tl">
                  <a:srgbClr val="000000">
                    <a:alpha val="43137"/>
                  </a:srgbClr>
                </a:outerShdw>
              </a:effectLst>
              <a:latin typeface="Rockwell" panose="02060603020205020403" pitchFamily="18" charset="0"/>
            </a:endParaRPr>
          </a:p>
          <a:p>
            <a:pPr marL="0" indent="0" algn="ctr">
              <a:buNone/>
            </a:pPr>
            <a:endParaRPr lang="en-GB" sz="4800" b="1" dirty="0" smtClean="0">
              <a:solidFill>
                <a:srgbClr val="C00000"/>
              </a:solidFill>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9600" b="1" u="sng" dirty="0" smtClean="0">
                <a:solidFill>
                  <a:srgbClr val="C00000"/>
                </a:solidFill>
                <a:effectLst>
                  <a:outerShdw blurRad="38100" dist="38100" dir="2700000" algn="tl">
                    <a:srgbClr val="000000">
                      <a:alpha val="43137"/>
                    </a:srgbClr>
                  </a:outerShdw>
                </a:effectLst>
                <a:latin typeface="Rockwell" panose="02060603020205020403" pitchFamily="18" charset="0"/>
              </a:rPr>
              <a:t>GUIDELINES</a:t>
            </a:r>
            <a:endParaRPr lang="en-GB" sz="9600" b="1" u="sng"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46154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542467"/>
          </a:xfrm>
        </p:spPr>
        <p:txBody>
          <a:bodyPr>
            <a:normAutofit fontScale="92500"/>
          </a:bodyPr>
          <a:lstStyle/>
          <a:p>
            <a:pPr marL="0" marR="0" indent="0" algn="ctr">
              <a:lnSpc>
                <a:spcPct val="107000"/>
              </a:lnSpc>
              <a:spcBef>
                <a:spcPts val="0"/>
              </a:spcBef>
              <a:spcAft>
                <a:spcPts val="800"/>
              </a:spcAft>
              <a:buNone/>
            </a:pPr>
            <a:r>
              <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What </a:t>
            </a:r>
            <a:r>
              <a:rPr lang="en-US" sz="8800" b="1" u="sng" dirty="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is </a:t>
            </a:r>
            <a:r>
              <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Fasting?</a:t>
            </a:r>
            <a:endParaRPr lang="en-US" sz="115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indent="0" algn="ctr">
              <a:lnSpc>
                <a:spcPct val="107000"/>
              </a:lnSpc>
              <a:spcBef>
                <a:spcPts val="0"/>
              </a:spcBef>
              <a:spcAft>
                <a:spcPts val="800"/>
              </a:spcAft>
              <a:buNone/>
            </a:pPr>
            <a:r>
              <a:rPr lang="en-US" sz="7800" b="1" dirty="0" smtClean="0">
                <a:effectLst>
                  <a:outerShdw blurRad="38100" dist="38100" dir="2700000" algn="tl">
                    <a:srgbClr val="000000">
                      <a:alpha val="43137"/>
                    </a:srgbClr>
                  </a:outerShdw>
                </a:effectLst>
                <a:latin typeface="Rockwell" panose="02060603020205020403" pitchFamily="18" charset="0"/>
              </a:rPr>
              <a:t>Receiving </a:t>
            </a:r>
            <a:r>
              <a:rPr lang="en-US" sz="7800" b="1" dirty="0">
                <a:effectLst>
                  <a:outerShdw blurRad="38100" dist="38100" dir="2700000" algn="tl">
                    <a:srgbClr val="000000">
                      <a:alpha val="43137"/>
                    </a:srgbClr>
                  </a:outerShdw>
                </a:effectLst>
                <a:latin typeface="Rockwell" panose="02060603020205020403" pitchFamily="18" charset="0"/>
              </a:rPr>
              <a:t>the announcements of </a:t>
            </a:r>
            <a:r>
              <a:rPr lang="en-US" sz="7800" b="1" dirty="0" smtClean="0">
                <a:effectLst>
                  <a:outerShdw blurRad="38100" dist="38100" dir="2700000" algn="tl">
                    <a:srgbClr val="000000">
                      <a:alpha val="43137"/>
                    </a:srgbClr>
                  </a:outerShdw>
                </a:effectLst>
                <a:latin typeface="Rockwell" panose="02060603020205020403" pitchFamily="18" charset="0"/>
              </a:rPr>
              <a:t>his divine will and executing </a:t>
            </a:r>
            <a:r>
              <a:rPr lang="en-US" sz="7800" b="1" dirty="0">
                <a:effectLst>
                  <a:outerShdw blurRad="38100" dist="38100" dir="2700000" algn="tl">
                    <a:srgbClr val="000000">
                      <a:alpha val="43137"/>
                    </a:srgbClr>
                  </a:outerShdw>
                </a:effectLst>
                <a:latin typeface="Rockwell" panose="02060603020205020403" pitchFamily="18" charset="0"/>
              </a:rPr>
              <a:t>the written </a:t>
            </a:r>
            <a:r>
              <a:rPr lang="en-US" sz="7800" b="1" dirty="0" smtClean="0">
                <a:effectLst>
                  <a:outerShdw blurRad="38100" dist="38100" dir="2700000" algn="tl">
                    <a:srgbClr val="000000">
                      <a:alpha val="43137"/>
                    </a:srgbClr>
                  </a:outerShdw>
                </a:effectLst>
                <a:latin typeface="Rockwell" panose="02060603020205020403" pitchFamily="18" charset="0"/>
              </a:rPr>
              <a:t>justice.</a:t>
            </a:r>
            <a:endParaRPr lang="en-US" sz="7800" b="1" dirty="0">
              <a:effectLst>
                <a:outerShdw blurRad="38100" dist="38100" dir="2700000" algn="tl">
                  <a:srgbClr val="000000">
                    <a:alpha val="43137"/>
                  </a:srgbClr>
                </a:outerShdw>
              </a:effectLst>
              <a:latin typeface="Rockwell" panose="02060603020205020403" pitchFamily="18" charset="0"/>
            </a:endParaRPr>
          </a:p>
          <a:p>
            <a:pPr marL="0" marR="0" indent="0" algn="ctr">
              <a:lnSpc>
                <a:spcPct val="107000"/>
              </a:lnSpc>
              <a:spcBef>
                <a:spcPts val="0"/>
              </a:spcBef>
              <a:spcAft>
                <a:spcPts val="800"/>
              </a:spcAft>
              <a:buNone/>
            </a:pPr>
            <a:endParaRPr lang="en-US" sz="4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endParaRPr lang="en-US" dirty="0">
              <a:latin typeface="Rockwell" panose="02060603020205020403" pitchFamily="18" charset="0"/>
            </a:endParaRPr>
          </a:p>
        </p:txBody>
      </p:sp>
    </p:spTree>
    <p:extLst>
      <p:ext uri="{BB962C8B-B14F-4D97-AF65-F5344CB8AC3E}">
        <p14:creationId xmlns:p14="http://schemas.microsoft.com/office/powerpoint/2010/main" val="128384569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9"/>
            <a:ext cx="12192000" cy="6590805"/>
          </a:xfrm>
        </p:spPr>
        <p:txBody>
          <a:bodyPr>
            <a:normAutofit/>
          </a:bodyPr>
          <a:lstStyle/>
          <a:p>
            <a:pPr algn="ctr"/>
            <a:endParaRPr lang="en-GB" sz="6000" b="1" dirty="0" smtClean="0">
              <a:effectLst>
                <a:outerShdw blurRad="38100" dist="38100" dir="2700000" algn="tl">
                  <a:srgbClr val="000000">
                    <a:alpha val="43137"/>
                  </a:srgbClr>
                </a:outerShdw>
              </a:effectLst>
              <a:latin typeface="Rockwell" panose="02060603020205020403" pitchFamily="18" charset="0"/>
            </a:endParaRPr>
          </a:p>
          <a:p>
            <a:pPr algn="ctr"/>
            <a:endParaRPr lang="en-GB" sz="6000" b="1" dirty="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Sense a call/need to fast either personally or corporately.</a:t>
            </a:r>
          </a:p>
          <a:p>
            <a:pPr algn="ct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6473452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31819"/>
            <a:ext cx="12191999" cy="6489615"/>
          </a:xfrm>
        </p:spPr>
        <p:txBody>
          <a:bodyPr>
            <a:normAutofit fontScale="92500" lnSpcReduction="10000"/>
          </a:bodyPr>
          <a:lstStyle/>
          <a:p>
            <a:pPr marL="0" indent="0" algn="ctr">
              <a:buNone/>
            </a:pPr>
            <a:r>
              <a:rPr lang="en-US" sz="6000" b="1" dirty="0" smtClean="0">
                <a:effectLst>
                  <a:outerShdw blurRad="38100" dist="38100" dir="2700000" algn="tl">
                    <a:srgbClr val="000000">
                      <a:alpha val="43137"/>
                    </a:srgbClr>
                  </a:outerShdw>
                </a:effectLst>
                <a:latin typeface="Rockwell" panose="02060603020205020403" pitchFamily="18" charset="0"/>
              </a:rPr>
              <a:t>How </a:t>
            </a:r>
            <a:r>
              <a:rPr lang="en-US" sz="6000" b="1" dirty="0">
                <a:effectLst>
                  <a:outerShdw blurRad="38100" dist="38100" dir="2700000" algn="tl">
                    <a:srgbClr val="000000">
                      <a:alpha val="43137"/>
                    </a:srgbClr>
                  </a:outerShdw>
                </a:effectLst>
                <a:latin typeface="Rockwell" panose="02060603020205020403" pitchFamily="18" charset="0"/>
              </a:rPr>
              <a:t>to Begin</a:t>
            </a:r>
          </a:p>
          <a:p>
            <a:pPr algn="ctr"/>
            <a:r>
              <a:rPr lang="en-US" sz="6000" b="1" dirty="0">
                <a:effectLst>
                  <a:outerShdw blurRad="38100" dist="38100" dir="2700000" algn="tl">
                    <a:srgbClr val="000000">
                      <a:alpha val="43137"/>
                    </a:srgbClr>
                  </a:outerShdw>
                </a:effectLst>
                <a:latin typeface="Rockwell" panose="02060603020205020403" pitchFamily="18" charset="0"/>
              </a:rPr>
              <a:t>Start with a </a:t>
            </a:r>
            <a:r>
              <a:rPr lang="en-US" sz="6000" b="1" dirty="0" smtClean="0">
                <a:effectLst>
                  <a:outerShdw blurRad="38100" dist="38100" dir="2700000" algn="tl">
                    <a:srgbClr val="000000">
                      <a:alpha val="43137"/>
                    </a:srgbClr>
                  </a:outerShdw>
                </a:effectLst>
                <a:latin typeface="Rockwell" panose="02060603020205020403" pitchFamily="18" charset="0"/>
              </a:rPr>
              <a:t>clear. Determine </a:t>
            </a:r>
            <a:r>
              <a:rPr lang="en-US" sz="6000" b="1" dirty="0">
                <a:effectLst>
                  <a:outerShdw blurRad="38100" dist="38100" dir="2700000" algn="tl">
                    <a:srgbClr val="000000">
                      <a:alpha val="43137"/>
                    </a:srgbClr>
                  </a:outerShdw>
                </a:effectLst>
                <a:latin typeface="Rockwell" panose="02060603020205020403" pitchFamily="18" charset="0"/>
              </a:rPr>
              <a:t>the specific goal and desired outcome of the fast</a:t>
            </a:r>
            <a:r>
              <a:rPr lang="en-US" sz="6000" b="1" dirty="0" smtClean="0">
                <a:effectLst>
                  <a:outerShdw blurRad="38100" dist="38100" dir="2700000" algn="tl">
                    <a:srgbClr val="000000">
                      <a:alpha val="43137"/>
                    </a:srgbClr>
                  </a:outerShdw>
                </a:effectLst>
                <a:latin typeface="Rockwell" panose="02060603020205020403" pitchFamily="18" charset="0"/>
              </a:rPr>
              <a:t>.</a:t>
            </a:r>
          </a:p>
          <a:p>
            <a:pPr algn="ctr"/>
            <a:endParaRPr lang="en-US" sz="6000" b="1" dirty="0">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6000" b="1" dirty="0" smtClean="0">
                <a:effectLst>
                  <a:outerShdw blurRad="38100" dist="38100" dir="2700000" algn="tl">
                    <a:srgbClr val="000000">
                      <a:alpha val="43137"/>
                    </a:srgbClr>
                  </a:outerShdw>
                </a:effectLst>
                <a:latin typeface="Rockwell" panose="02060603020205020403" pitchFamily="18" charset="0"/>
              </a:rPr>
              <a:t>Why </a:t>
            </a:r>
            <a:r>
              <a:rPr lang="en-US" sz="6000" b="1" dirty="0">
                <a:effectLst>
                  <a:outerShdw blurRad="38100" dist="38100" dir="2700000" algn="tl">
                    <a:srgbClr val="000000">
                      <a:alpha val="43137"/>
                    </a:srgbClr>
                  </a:outerShdw>
                </a:effectLst>
                <a:latin typeface="Rockwell" panose="02060603020205020403" pitchFamily="18" charset="0"/>
              </a:rPr>
              <a:t>are you fasting? </a:t>
            </a:r>
            <a:endParaRPr lang="en-US"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6000" b="1" dirty="0" smtClean="0">
                <a:effectLst>
                  <a:outerShdw blurRad="38100" dist="38100" dir="2700000" algn="tl">
                    <a:srgbClr val="000000">
                      <a:alpha val="43137"/>
                    </a:srgbClr>
                  </a:outerShdw>
                </a:effectLst>
                <a:latin typeface="Rockwell" panose="02060603020205020403" pitchFamily="18" charset="0"/>
              </a:rPr>
              <a:t>Ask </a:t>
            </a:r>
            <a:r>
              <a:rPr lang="en-US" sz="6000" b="1" dirty="0">
                <a:effectLst>
                  <a:outerShdw blurRad="38100" dist="38100" dir="2700000" algn="tl">
                    <a:srgbClr val="000000">
                      <a:alpha val="43137"/>
                    </a:srgbClr>
                  </a:outerShdw>
                </a:effectLst>
                <a:latin typeface="Rockwell" panose="02060603020205020403" pitchFamily="18" charset="0"/>
              </a:rPr>
              <a:t>the Holy Spirit for guidance. </a:t>
            </a:r>
            <a:endParaRPr lang="en-US"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6000" b="1" dirty="0" smtClean="0">
                <a:effectLst>
                  <a:outerShdw blurRad="38100" dist="38100" dir="2700000" algn="tl">
                    <a:srgbClr val="000000">
                      <a:alpha val="43137"/>
                    </a:srgbClr>
                  </a:outerShdw>
                </a:effectLst>
                <a:latin typeface="Rockwell" panose="02060603020205020403" pitchFamily="18" charset="0"/>
              </a:rPr>
              <a:t>Pray </a:t>
            </a:r>
            <a:r>
              <a:rPr lang="en-US" sz="6000" b="1" dirty="0">
                <a:effectLst>
                  <a:outerShdw blurRad="38100" dist="38100" dir="2700000" algn="tl">
                    <a:srgbClr val="000000">
                      <a:alpha val="43137"/>
                    </a:srgbClr>
                  </a:outerShdw>
                </a:effectLst>
                <a:latin typeface="Rockwell" panose="02060603020205020403" pitchFamily="18" charset="0"/>
              </a:rPr>
              <a:t>daily and read the Bible.</a:t>
            </a:r>
          </a:p>
          <a:p>
            <a:pPr algn="ctr"/>
            <a:endParaRPr lang="en-GB" sz="6000" b="1" dirty="0">
              <a:effectLst>
                <a:outerShdw blurRad="38100" dist="38100" dir="2700000" algn="tl">
                  <a:srgbClr val="000000">
                    <a:alpha val="43137"/>
                  </a:srgbClr>
                </a:outerShdw>
              </a:effectLst>
              <a:latin typeface="Rockwell" panose="02060603020205020403" pitchFamily="18" charset="0"/>
            </a:endParaRPr>
          </a:p>
          <a:p>
            <a:pPr algn="ct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72503629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1"/>
            <a:ext cx="12080382" cy="6721434"/>
          </a:xfrm>
        </p:spPr>
        <p:txBody>
          <a:bodyPr>
            <a:normAutofit/>
          </a:bodyPr>
          <a:lstStyle/>
          <a:p>
            <a:pPr marL="0" indent="0" algn="ctr">
              <a:buNone/>
            </a:pPr>
            <a:endParaRPr lang="en-US"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endParaRPr lang="en-US" sz="6000" b="1" dirty="0">
              <a:effectLst>
                <a:outerShdw blurRad="38100" dist="38100" dir="2700000" algn="tl">
                  <a:srgbClr val="000000">
                    <a:alpha val="43137"/>
                  </a:srgbClr>
                </a:outerShdw>
              </a:effectLst>
              <a:latin typeface="Rockwell" panose="02060603020205020403" pitchFamily="18" charset="0"/>
            </a:endParaRPr>
          </a:p>
          <a:p>
            <a:pPr marL="0" indent="0" algn="ctr">
              <a:buNone/>
            </a:pPr>
            <a:endParaRPr lang="en-US"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8000" b="1" dirty="0" smtClean="0">
                <a:effectLst>
                  <a:outerShdw blurRad="38100" dist="38100" dir="2700000" algn="tl">
                    <a:srgbClr val="000000">
                      <a:alpha val="43137"/>
                    </a:srgbClr>
                  </a:outerShdw>
                </a:effectLst>
                <a:latin typeface="Rockwell" panose="02060603020205020403" pitchFamily="18" charset="0"/>
              </a:rPr>
              <a:t>Preparing </a:t>
            </a:r>
            <a:r>
              <a:rPr lang="en-US" sz="8000" b="1" dirty="0">
                <a:effectLst>
                  <a:outerShdw blurRad="38100" dist="38100" dir="2700000" algn="tl">
                    <a:srgbClr val="000000">
                      <a:alpha val="43137"/>
                    </a:srgbClr>
                  </a:outerShdw>
                </a:effectLst>
                <a:latin typeface="Rockwell" panose="02060603020205020403" pitchFamily="18" charset="0"/>
              </a:rPr>
              <a:t>Spiritually</a:t>
            </a:r>
          </a:p>
          <a:p>
            <a:pPr marL="0" indent="0" algn="ctr">
              <a:buNone/>
            </a:pP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23401268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1999" cy="6721434"/>
          </a:xfrm>
        </p:spPr>
        <p:txBody>
          <a:bodyPr>
            <a:normAutofit fontScale="62500" lnSpcReduction="20000"/>
          </a:bodyPr>
          <a:lstStyle/>
          <a:p>
            <a:pPr marL="0" indent="0" algn="ctr">
              <a:buNone/>
            </a:pPr>
            <a:r>
              <a:rPr lang="en-US" sz="7700" b="1" dirty="0" smtClean="0">
                <a:effectLst>
                  <a:outerShdw blurRad="38100" dist="38100" dir="2700000" algn="tl">
                    <a:srgbClr val="000000">
                      <a:alpha val="43137"/>
                    </a:srgbClr>
                  </a:outerShdw>
                </a:effectLst>
                <a:latin typeface="Rockwell" panose="02060603020205020403" pitchFamily="18" charset="0"/>
              </a:rPr>
              <a:t>Confess your sins to God. Ask the Holy Spirit to reveal areas of weakness. </a:t>
            </a:r>
          </a:p>
          <a:p>
            <a:pPr marL="0" indent="0" algn="ctr">
              <a:buNone/>
            </a:pPr>
            <a:endParaRPr lang="en-US" sz="77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7700" b="1" dirty="0" smtClean="0">
                <a:effectLst>
                  <a:outerShdw blurRad="38100" dist="38100" dir="2700000" algn="tl">
                    <a:srgbClr val="000000">
                      <a:alpha val="43137"/>
                    </a:srgbClr>
                  </a:outerShdw>
                </a:effectLst>
                <a:latin typeface="Rockwell" panose="02060603020205020403" pitchFamily="18" charset="0"/>
              </a:rPr>
              <a:t>Forgive all who have offended you and ask forgiveness from those you may have offended (Mark 11:25; Luke 11:4; 17:3-4). </a:t>
            </a:r>
          </a:p>
          <a:p>
            <a:pPr marL="0" indent="0" algn="ctr">
              <a:buNone/>
            </a:pPr>
            <a:endParaRPr lang="en-US" sz="77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7700" b="1" dirty="0" smtClean="0">
                <a:effectLst>
                  <a:outerShdw blurRad="38100" dist="38100" dir="2700000" algn="tl">
                    <a:srgbClr val="000000">
                      <a:alpha val="43137"/>
                    </a:srgbClr>
                  </a:outerShdw>
                </a:effectLst>
                <a:latin typeface="Rockwell" panose="02060603020205020403" pitchFamily="18" charset="0"/>
              </a:rPr>
              <a:t>Surrender your life fully to Jesus Christ and reject the worldly desires that try to hinder you (Romans 12:1-2).</a:t>
            </a:r>
          </a:p>
          <a:p>
            <a:pPr algn="ct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4501636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1922826" cy="6590805"/>
          </a:xfrm>
        </p:spPr>
        <p:txBody>
          <a:bodyPr>
            <a:normAutofit/>
          </a:bodyPr>
          <a:lstStyle/>
          <a:p>
            <a:pPr algn="ctr"/>
            <a:endParaRPr lang="en-GB" sz="6000" b="1" dirty="0" smtClean="0">
              <a:effectLst>
                <a:outerShdw blurRad="38100" dist="38100" dir="2700000" algn="tl">
                  <a:srgbClr val="000000">
                    <a:alpha val="43137"/>
                  </a:srgbClr>
                </a:outerShdw>
              </a:effectLst>
              <a:latin typeface="Rockwell" panose="02060603020205020403" pitchFamily="18" charset="0"/>
            </a:endParaRPr>
          </a:p>
          <a:p>
            <a:pPr algn="ctr"/>
            <a:endParaRPr lang="en-GB" sz="6000" b="1" dirty="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Choose a type of fast and decide how long it will </a:t>
            </a:r>
            <a:r>
              <a:rPr lang="en-GB" sz="6000" b="1" dirty="0">
                <a:effectLst>
                  <a:outerShdw blurRad="38100" dist="38100" dir="2700000" algn="tl">
                    <a:srgbClr val="000000">
                      <a:alpha val="43137"/>
                    </a:srgbClr>
                  </a:outerShdw>
                </a:effectLst>
                <a:latin typeface="Rockwell" panose="02060603020205020403" pitchFamily="18" charset="0"/>
              </a:rPr>
              <a:t>be. </a:t>
            </a:r>
          </a:p>
        </p:txBody>
      </p:sp>
    </p:spTree>
    <p:extLst>
      <p:ext uri="{BB962C8B-B14F-4D97-AF65-F5344CB8AC3E}">
        <p14:creationId xmlns:p14="http://schemas.microsoft.com/office/powerpoint/2010/main" val="291939362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Autofit/>
          </a:bodyPr>
          <a:lstStyle/>
          <a:p>
            <a:pPr marL="0" indent="0" algn="ctr">
              <a:buNone/>
            </a:pPr>
            <a:r>
              <a:rPr lang="en-US" sz="6600" b="1" u="sng" dirty="0">
                <a:solidFill>
                  <a:srgbClr val="C00000"/>
                </a:solidFill>
                <a:effectLst>
                  <a:outerShdw blurRad="38100" dist="38100" dir="2700000" algn="tl">
                    <a:srgbClr val="000000">
                      <a:alpha val="43137"/>
                    </a:srgbClr>
                  </a:outerShdw>
                </a:effectLst>
                <a:latin typeface="Rockwell" panose="02060603020205020403" pitchFamily="18" charset="0"/>
              </a:rPr>
              <a:t>Types of </a:t>
            </a:r>
            <a:r>
              <a:rPr lang="en-US" sz="6600" b="1" u="sng" dirty="0" smtClean="0">
                <a:solidFill>
                  <a:srgbClr val="C00000"/>
                </a:solidFill>
                <a:effectLst>
                  <a:outerShdw blurRad="38100" dist="38100" dir="2700000" algn="tl">
                    <a:srgbClr val="000000">
                      <a:alpha val="43137"/>
                    </a:srgbClr>
                  </a:outerShdw>
                </a:effectLst>
                <a:latin typeface="Rockwell" panose="02060603020205020403" pitchFamily="18" charset="0"/>
              </a:rPr>
              <a:t>Fasts</a:t>
            </a:r>
            <a:endParaRPr lang="en-US" sz="6600" b="1" u="sng" dirty="0">
              <a:solidFill>
                <a:srgbClr val="C00000"/>
              </a:solidFill>
              <a:effectLst>
                <a:outerShdw blurRad="38100" dist="38100" dir="2700000" algn="tl">
                  <a:srgbClr val="000000">
                    <a:alpha val="43137"/>
                  </a:srgbClr>
                </a:outerShdw>
              </a:effectLst>
              <a:latin typeface="Rockwell" panose="02060603020205020403" pitchFamily="18" charset="0"/>
            </a:endParaRPr>
          </a:p>
          <a:p>
            <a:pPr marL="0" indent="0" algn="ctr">
              <a:buNone/>
            </a:pPr>
            <a:r>
              <a:rPr lang="en-US" sz="6000" b="1" dirty="0">
                <a:effectLst>
                  <a:outerShdw blurRad="38100" dist="38100" dir="2700000" algn="tl">
                    <a:srgbClr val="000000">
                      <a:alpha val="43137"/>
                    </a:srgbClr>
                  </a:outerShdw>
                </a:effectLst>
                <a:latin typeface="Rockwell" panose="02060603020205020403" pitchFamily="18" charset="0"/>
              </a:rPr>
              <a:t>Daniel Fast – Diet</a:t>
            </a:r>
          </a:p>
          <a:p>
            <a:pPr marL="0" indent="0" algn="ctr">
              <a:buNone/>
            </a:pPr>
            <a:r>
              <a:rPr lang="en-US" sz="6000" b="1" dirty="0" smtClean="0">
                <a:effectLst>
                  <a:outerShdw blurRad="38100" dist="38100" dir="2700000" algn="tl">
                    <a:srgbClr val="000000">
                      <a:alpha val="43137"/>
                    </a:srgbClr>
                  </a:outerShdw>
                </a:effectLst>
                <a:latin typeface="Rockwell" panose="02060603020205020403" pitchFamily="18" charset="0"/>
              </a:rPr>
              <a:t>Black </a:t>
            </a:r>
            <a:r>
              <a:rPr lang="en-US" sz="6000" b="1" dirty="0">
                <a:effectLst>
                  <a:outerShdw blurRad="38100" dist="38100" dir="2700000" algn="tl">
                    <a:srgbClr val="000000">
                      <a:alpha val="43137"/>
                    </a:srgbClr>
                  </a:outerShdw>
                </a:effectLst>
                <a:latin typeface="Rockwell" panose="02060603020205020403" pitchFamily="18" charset="0"/>
              </a:rPr>
              <a:t>Fast. Isaiah </a:t>
            </a:r>
            <a:r>
              <a:rPr lang="en-US" sz="6000" b="1" dirty="0" smtClean="0">
                <a:effectLst>
                  <a:outerShdw blurRad="38100" dist="38100" dir="2700000" algn="tl">
                    <a:srgbClr val="000000">
                      <a:alpha val="43137"/>
                    </a:srgbClr>
                  </a:outerShdw>
                </a:effectLst>
                <a:latin typeface="Rockwell" panose="02060603020205020403" pitchFamily="18" charset="0"/>
              </a:rPr>
              <a:t>58:1-7</a:t>
            </a:r>
            <a:endParaRPr lang="en-GB" sz="6000" b="1" dirty="0" smtClean="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6000" b="1" u="sng" dirty="0" smtClean="0">
                <a:solidFill>
                  <a:srgbClr val="C00000"/>
                </a:solidFill>
                <a:effectLst>
                  <a:outerShdw blurRad="38100" dist="38100" dir="2700000" algn="tl">
                    <a:srgbClr val="000000">
                      <a:alpha val="43137"/>
                    </a:srgbClr>
                  </a:outerShdw>
                </a:effectLst>
                <a:latin typeface="Rockwell" panose="02060603020205020403" pitchFamily="18" charset="0"/>
              </a:rPr>
              <a:t>Other types of fasts;</a:t>
            </a:r>
          </a:p>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Television, Social media, Computer games/Email, Telephone, Unnecessary talk.</a:t>
            </a:r>
            <a:endParaRPr lang="en-GB" sz="60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978327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721434"/>
          </a:xfrm>
        </p:spPr>
        <p:txBody>
          <a:bodyPr>
            <a:normAutofit fontScale="85000" lnSpcReduction="20000"/>
          </a:bodyPr>
          <a:lstStyle/>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40 </a:t>
            </a:r>
            <a:r>
              <a:rPr lang="en-GB" sz="6000" b="1" dirty="0">
                <a:effectLst>
                  <a:outerShdw blurRad="38100" dist="38100" dir="2700000" algn="tl">
                    <a:srgbClr val="000000">
                      <a:alpha val="43137"/>
                    </a:srgbClr>
                  </a:outerShdw>
                </a:effectLst>
                <a:latin typeface="Rockwell" panose="02060603020205020403" pitchFamily="18" charset="0"/>
              </a:rPr>
              <a:t>DAYS </a:t>
            </a:r>
            <a:r>
              <a:rPr lang="en-GB" sz="6000" b="1" dirty="0" smtClean="0">
                <a:effectLst>
                  <a:outerShdw blurRad="38100" dist="38100" dir="2700000" algn="tl">
                    <a:srgbClr val="000000">
                      <a:alpha val="43137"/>
                    </a:srgbClr>
                  </a:outerShdw>
                </a:effectLst>
                <a:latin typeface="Rockwell" panose="02060603020205020403" pitchFamily="18" charset="0"/>
              </a:rPr>
              <a:t>OF SONS THRIVING  COPORATE FAST 2019 GOALS</a:t>
            </a:r>
          </a:p>
          <a:p>
            <a:pPr algn="ctr"/>
            <a:r>
              <a:rPr lang="en-GB" sz="4800" b="1" dirty="0" smtClean="0">
                <a:effectLst>
                  <a:outerShdw blurRad="38100" dist="38100" dir="2700000" algn="tl">
                    <a:srgbClr val="000000">
                      <a:alpha val="43137"/>
                    </a:srgbClr>
                  </a:outerShdw>
                </a:effectLst>
                <a:latin typeface="Rockwell" panose="02060603020205020403" pitchFamily="18" charset="0"/>
              </a:rPr>
              <a:t>Redemptive destiny of Nigeria &amp; Edo State.</a:t>
            </a:r>
          </a:p>
          <a:p>
            <a:pPr marL="0" indent="0" algn="ctr">
              <a:buNone/>
            </a:pPr>
            <a:endParaRPr lang="en-GB" sz="4800" b="1" dirty="0" smtClean="0">
              <a:effectLst>
                <a:outerShdw blurRad="38100" dist="38100" dir="2700000" algn="tl">
                  <a:srgbClr val="000000">
                    <a:alpha val="43137"/>
                  </a:srgbClr>
                </a:outerShdw>
              </a:effectLst>
              <a:latin typeface="Rockwell" panose="02060603020205020403" pitchFamily="18" charset="0"/>
            </a:endParaRPr>
          </a:p>
          <a:p>
            <a:pPr algn="ctr"/>
            <a:r>
              <a:rPr lang="en-GB" sz="4800" b="1" dirty="0" smtClean="0">
                <a:effectLst>
                  <a:outerShdw blurRad="38100" dist="38100" dir="2700000" algn="tl">
                    <a:srgbClr val="000000">
                      <a:alpha val="43137"/>
                    </a:srgbClr>
                  </a:outerShdw>
                </a:effectLst>
                <a:latin typeface="Rockwell" panose="02060603020205020403" pitchFamily="18" charset="0"/>
              </a:rPr>
              <a:t>That the body of Christ should stop eating itself.</a:t>
            </a:r>
          </a:p>
          <a:p>
            <a:pPr marL="0" indent="0" algn="ctr">
              <a:buNone/>
            </a:pPr>
            <a:r>
              <a:rPr lang="en-GB" sz="4800" b="1" dirty="0" smtClean="0">
                <a:effectLst>
                  <a:outerShdw blurRad="38100" dist="38100" dir="2700000" algn="tl">
                    <a:srgbClr val="000000">
                      <a:alpha val="43137"/>
                    </a:srgbClr>
                  </a:outerShdw>
                </a:effectLst>
                <a:latin typeface="Rockwell" panose="02060603020205020403" pitchFamily="18" charset="0"/>
              </a:rPr>
              <a:t>.Courtroom activities </a:t>
            </a:r>
          </a:p>
          <a:p>
            <a:pPr algn="ctr"/>
            <a:r>
              <a:rPr lang="en-GB" sz="4800" b="1" dirty="0" smtClean="0">
                <a:effectLst>
                  <a:outerShdw blurRad="38100" dist="38100" dir="2700000" algn="tl">
                    <a:srgbClr val="000000">
                      <a:alpha val="43137"/>
                    </a:srgbClr>
                  </a:outerShdw>
                </a:effectLst>
                <a:latin typeface="Rockwell" panose="02060603020205020403" pitchFamily="18" charset="0"/>
              </a:rPr>
              <a:t>Preparation for 2020</a:t>
            </a:r>
          </a:p>
          <a:p>
            <a:pPr marL="0" indent="0" algn="ctr">
              <a:buNone/>
            </a:pPr>
            <a:endParaRPr lang="en-GB" sz="4800" b="1" dirty="0">
              <a:effectLst>
                <a:outerShdw blurRad="38100" dist="38100" dir="2700000" algn="tl">
                  <a:srgbClr val="000000">
                    <a:alpha val="43137"/>
                  </a:srgbClr>
                </a:outerShdw>
              </a:effectLst>
              <a:latin typeface="Rockwell" panose="02060603020205020403" pitchFamily="18" charset="0"/>
            </a:endParaRPr>
          </a:p>
          <a:p>
            <a:pPr marL="0" indent="0" algn="ctr">
              <a:buNone/>
            </a:pPr>
            <a:r>
              <a:rPr lang="en-GB" sz="4800" b="1" dirty="0" smtClean="0">
                <a:effectLst>
                  <a:outerShdw blurRad="38100" dist="38100" dir="2700000" algn="tl">
                    <a:srgbClr val="000000">
                      <a:alpha val="43137"/>
                    </a:srgbClr>
                  </a:outerShdw>
                </a:effectLst>
                <a:latin typeface="Rockwell" panose="02060603020205020403" pitchFamily="18" charset="0"/>
              </a:rPr>
              <a:t>Becoming the best you were created to be</a:t>
            </a:r>
          </a:p>
          <a:p>
            <a:pPr marL="0" indent="0" algn="ctr">
              <a:buNone/>
            </a:pPr>
            <a:endParaRPr lang="en-GB" sz="4800" b="1" dirty="0" smtClean="0">
              <a:effectLst>
                <a:outerShdw blurRad="38100" dist="38100" dir="2700000" algn="tl">
                  <a:srgbClr val="000000">
                    <a:alpha val="43137"/>
                  </a:srgbClr>
                </a:outerShdw>
              </a:effectLst>
              <a:latin typeface="Rockwell" panose="02060603020205020403" pitchFamily="18" charset="0"/>
            </a:endParaRPr>
          </a:p>
          <a:p>
            <a:pPr algn="ctr"/>
            <a:r>
              <a:rPr lang="en-GB" sz="4800" b="1" dirty="0" smtClean="0">
                <a:effectLst>
                  <a:outerShdw blurRad="38100" dist="38100" dir="2700000" algn="tl">
                    <a:srgbClr val="000000">
                      <a:alpha val="43137"/>
                    </a:srgbClr>
                  </a:outerShdw>
                </a:effectLst>
                <a:latin typeface="Rockwell" panose="02060603020205020403" pitchFamily="18" charset="0"/>
              </a:rPr>
              <a:t>Personal spiritual discipline</a:t>
            </a:r>
            <a:endParaRPr lang="en-GB" sz="48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11770788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1922826" cy="6590805"/>
          </a:xfrm>
        </p:spPr>
        <p:txBody>
          <a:bodyPr>
            <a:normAutofit/>
          </a:bodyPr>
          <a:lstStyle/>
          <a:p>
            <a:pPr marL="0" indent="0" algn="ctr">
              <a:buNone/>
            </a:pPr>
            <a:r>
              <a:rPr lang="en-GB" sz="6000" b="1" dirty="0" smtClean="0">
                <a:effectLst>
                  <a:outerShdw blurRad="38100" dist="38100" dir="2700000" algn="tl">
                    <a:srgbClr val="000000">
                      <a:alpha val="43137"/>
                    </a:srgbClr>
                  </a:outerShdw>
                </a:effectLst>
                <a:latin typeface="Rockwell" panose="02060603020205020403" pitchFamily="18" charset="0"/>
              </a:rPr>
              <a:t>Three areas where we are to observe this fast;</a:t>
            </a:r>
          </a:p>
          <a:p>
            <a:pPr algn="ctr"/>
            <a:r>
              <a:rPr lang="en-GB" sz="6000" b="1" dirty="0" smtClean="0">
                <a:effectLst>
                  <a:outerShdw blurRad="38100" dist="38100" dir="2700000" algn="tl">
                    <a:srgbClr val="000000">
                      <a:alpha val="43137"/>
                    </a:srgbClr>
                  </a:outerShdw>
                </a:effectLst>
                <a:latin typeface="Rockwell" panose="02060603020205020403" pitchFamily="18" charset="0"/>
              </a:rPr>
              <a:t>Physical</a:t>
            </a:r>
          </a:p>
          <a:p>
            <a:pPr algn="ctr"/>
            <a:r>
              <a:rPr lang="en-GB" sz="6000" b="1" dirty="0" smtClean="0">
                <a:effectLst>
                  <a:outerShdw blurRad="38100" dist="38100" dir="2700000" algn="tl">
                    <a:srgbClr val="000000">
                      <a:alpha val="43137"/>
                    </a:srgbClr>
                  </a:outerShdw>
                </a:effectLst>
                <a:latin typeface="Rockwell" panose="02060603020205020403" pitchFamily="18" charset="0"/>
              </a:rPr>
              <a:t>Social</a:t>
            </a:r>
          </a:p>
          <a:p>
            <a:pPr algn="ctr"/>
            <a:r>
              <a:rPr lang="en-GB" sz="6000" b="1" dirty="0" smtClean="0">
                <a:effectLst>
                  <a:outerShdw blurRad="38100" dist="38100" dir="2700000" algn="tl">
                    <a:srgbClr val="000000">
                      <a:alpha val="43137"/>
                    </a:srgbClr>
                  </a:outerShdw>
                </a:effectLst>
                <a:latin typeface="Rockwell" panose="02060603020205020403" pitchFamily="18" charset="0"/>
              </a:rPr>
              <a:t>Financial </a:t>
            </a:r>
          </a:p>
          <a:p>
            <a:pPr marL="0" indent="0" algn="ctr">
              <a:buNone/>
            </a:pPr>
            <a:r>
              <a:rPr lang="en-US" sz="5400" b="1" i="1" dirty="0">
                <a:effectLst>
                  <a:outerShdw blurRad="38100" dist="38100" dir="2700000" algn="tl">
                    <a:srgbClr val="000000">
                      <a:alpha val="43137"/>
                    </a:srgbClr>
                  </a:outerShdw>
                </a:effectLst>
                <a:latin typeface="Rockwell" panose="02060603020205020403" pitchFamily="18" charset="0"/>
              </a:rPr>
              <a:t>Remember to replace </a:t>
            </a:r>
            <a:r>
              <a:rPr lang="en-US" sz="5400" b="1" i="1" dirty="0" smtClean="0">
                <a:effectLst>
                  <a:outerShdw blurRad="38100" dist="38100" dir="2700000" algn="tl">
                    <a:srgbClr val="000000">
                      <a:alpha val="43137"/>
                    </a:srgbClr>
                  </a:outerShdw>
                </a:effectLst>
                <a:latin typeface="Rockwell" panose="02060603020205020403" pitchFamily="18" charset="0"/>
              </a:rPr>
              <a:t>this times </a:t>
            </a:r>
            <a:r>
              <a:rPr lang="en-US" sz="5400" b="1" i="1" dirty="0">
                <a:effectLst>
                  <a:outerShdw blurRad="38100" dist="38100" dir="2700000" algn="tl">
                    <a:srgbClr val="000000">
                      <a:alpha val="43137"/>
                    </a:srgbClr>
                  </a:outerShdw>
                </a:effectLst>
                <a:latin typeface="Rockwell" panose="02060603020205020403" pitchFamily="18" charset="0"/>
              </a:rPr>
              <a:t>with prayer and Bible study.</a:t>
            </a:r>
          </a:p>
          <a:p>
            <a:pPr algn="ctr"/>
            <a:endParaRPr lang="en-GB" sz="6000" b="1" dirty="0" smtClean="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88735731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8000"/>
          </a:xfrm>
        </p:spPr>
        <p:txBody>
          <a:bodyPr>
            <a:normAutofit fontScale="85000" lnSpcReduction="20000"/>
          </a:bodyPr>
          <a:lstStyle/>
          <a:p>
            <a:pPr marL="0" indent="0" algn="ctr">
              <a:buNone/>
            </a:pPr>
            <a:r>
              <a:rPr lang="en-GB" sz="6000" b="1" dirty="0" smtClean="0">
                <a:solidFill>
                  <a:srgbClr val="C00000"/>
                </a:solidFill>
                <a:effectLst>
                  <a:outerShdw blurRad="38100" dist="38100" dir="2700000" algn="tl">
                    <a:srgbClr val="000000">
                      <a:alpha val="43137"/>
                    </a:srgbClr>
                  </a:outerShdw>
                </a:effectLst>
                <a:latin typeface="Rockwell" panose="02060603020205020403" pitchFamily="18" charset="0"/>
              </a:rPr>
              <a:t>THRIVE 2019 – Physical Option 1</a:t>
            </a:r>
          </a:p>
          <a:p>
            <a:pPr marL="0" indent="0" algn="ctr">
              <a:buNone/>
            </a:pPr>
            <a:r>
              <a:rPr lang="en-GB" sz="4800" b="1" i="1" dirty="0" smtClean="0">
                <a:effectLst>
                  <a:outerShdw blurRad="38100" dist="38100" dir="2700000" algn="tl">
                    <a:srgbClr val="000000">
                      <a:alpha val="43137"/>
                    </a:srgbClr>
                  </a:outerShdw>
                </a:effectLst>
                <a:latin typeface="Rockwell" panose="02060603020205020403" pitchFamily="18" charset="0"/>
              </a:rPr>
              <a:t>Choose at least one</a:t>
            </a:r>
          </a:p>
          <a:p>
            <a:pPr algn="ctr"/>
            <a:r>
              <a:rPr lang="en-GB" sz="6000" b="1" dirty="0" smtClean="0">
                <a:effectLst>
                  <a:outerShdw blurRad="38100" dist="38100" dir="2700000" algn="tl">
                    <a:srgbClr val="000000">
                      <a:alpha val="43137"/>
                    </a:srgbClr>
                  </a:outerShdw>
                </a:effectLst>
                <a:latin typeface="Rockwell" panose="02060603020205020403" pitchFamily="18" charset="0"/>
              </a:rPr>
              <a:t>Change in Diet</a:t>
            </a:r>
          </a:p>
          <a:p>
            <a:pPr algn="ctr"/>
            <a:endParaRPr lang="en-GB" sz="48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 Daniel Fast </a:t>
            </a:r>
            <a:r>
              <a:rPr lang="en-US" sz="4800" b="1" dirty="0">
                <a:effectLst>
                  <a:outerShdw blurRad="38100" dist="38100" dir="2700000" algn="tl">
                    <a:srgbClr val="000000">
                      <a:alpha val="43137"/>
                    </a:srgbClr>
                  </a:outerShdw>
                </a:effectLst>
                <a:latin typeface="Rockwell" panose="02060603020205020403" pitchFamily="18" charset="0"/>
              </a:rPr>
              <a:t>(</a:t>
            </a:r>
            <a:r>
              <a:rPr lang="en-US" sz="4800" b="1" dirty="0" smtClean="0">
                <a:effectLst>
                  <a:outerShdw blurRad="38100" dist="38100" dir="2700000" algn="tl">
                    <a:srgbClr val="000000">
                      <a:alpha val="43137"/>
                    </a:srgbClr>
                  </a:outerShdw>
                </a:effectLst>
                <a:latin typeface="Rockwell" panose="02060603020205020403" pitchFamily="18" charset="0"/>
              </a:rPr>
              <a:t>abstain </a:t>
            </a:r>
            <a:r>
              <a:rPr lang="en-US" sz="4800" b="1" dirty="0">
                <a:effectLst>
                  <a:outerShdw blurRad="38100" dist="38100" dir="2700000" algn="tl">
                    <a:srgbClr val="000000">
                      <a:alpha val="43137"/>
                    </a:srgbClr>
                  </a:outerShdw>
                </a:effectLst>
                <a:latin typeface="Rockwell" panose="02060603020205020403" pitchFamily="18" charset="0"/>
              </a:rPr>
              <a:t>from sweets and meats, and the only liquid he drank was </a:t>
            </a:r>
            <a:r>
              <a:rPr lang="en-US" sz="4800" b="1" dirty="0" smtClean="0">
                <a:effectLst>
                  <a:outerShdw blurRad="38100" dist="38100" dir="2700000" algn="tl">
                    <a:srgbClr val="000000">
                      <a:alpha val="43137"/>
                    </a:srgbClr>
                  </a:outerShdw>
                </a:effectLst>
                <a:latin typeface="Rockwell" panose="02060603020205020403" pitchFamily="18" charset="0"/>
              </a:rPr>
              <a:t>water)</a:t>
            </a:r>
          </a:p>
          <a:p>
            <a:pPr marL="514350" indent="-514350" algn="ctr">
              <a:buFont typeface="+mj-lt"/>
              <a:buAutoNum type="arabicPeriod"/>
            </a:pPr>
            <a:endParaRPr lang="en-GB" sz="13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US" sz="4800" b="1" dirty="0" smtClean="0">
                <a:effectLst>
                  <a:outerShdw blurRad="38100" dist="38100" dir="2700000" algn="tl">
                    <a:srgbClr val="000000">
                      <a:alpha val="43137"/>
                    </a:srgbClr>
                  </a:outerShdw>
                </a:effectLst>
                <a:latin typeface="Rockwell" panose="02060603020205020403" pitchFamily="18" charset="0"/>
              </a:rPr>
              <a:t> Full </a:t>
            </a:r>
            <a:r>
              <a:rPr lang="en-US" sz="4800" b="1" dirty="0">
                <a:effectLst>
                  <a:outerShdw blurRad="38100" dist="38100" dir="2700000" algn="tl">
                    <a:srgbClr val="000000">
                      <a:alpha val="43137"/>
                    </a:srgbClr>
                  </a:outerShdw>
                </a:effectLst>
                <a:latin typeface="Rockwell" panose="02060603020205020403" pitchFamily="18" charset="0"/>
              </a:rPr>
              <a:t>fast in which you only drink </a:t>
            </a:r>
            <a:r>
              <a:rPr lang="en-US" sz="4800" b="1" dirty="0" smtClean="0">
                <a:effectLst>
                  <a:outerShdw blurRad="38100" dist="38100" dir="2700000" algn="tl">
                    <a:srgbClr val="000000">
                      <a:alpha val="43137"/>
                    </a:srgbClr>
                  </a:outerShdw>
                </a:effectLst>
                <a:latin typeface="Rockwell" panose="02060603020205020403" pitchFamily="18" charset="0"/>
              </a:rPr>
              <a:t>liquids</a:t>
            </a:r>
          </a:p>
          <a:p>
            <a:pPr marL="514350" indent="-514350" algn="ctr">
              <a:buFont typeface="+mj-lt"/>
              <a:buAutoNum type="arabicPeriod"/>
            </a:pPr>
            <a:endParaRPr lang="en-US" sz="13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US" sz="4800" b="1" dirty="0" smtClean="0">
                <a:effectLst>
                  <a:outerShdw blurRad="38100" dist="38100" dir="2700000" algn="tl">
                    <a:srgbClr val="000000">
                      <a:alpha val="43137"/>
                    </a:srgbClr>
                  </a:outerShdw>
                </a:effectLst>
                <a:latin typeface="Rockwell" panose="02060603020205020403" pitchFamily="18" charset="0"/>
              </a:rPr>
              <a:t> No food f</a:t>
            </a:r>
            <a:r>
              <a:rPr lang="en-GB" sz="4800" b="1" dirty="0" smtClean="0">
                <a:effectLst>
                  <a:outerShdw blurRad="38100" dist="38100" dir="2700000" algn="tl">
                    <a:srgbClr val="000000">
                      <a:alpha val="43137"/>
                    </a:srgbClr>
                  </a:outerShdw>
                </a:effectLst>
                <a:latin typeface="Rockwell" panose="02060603020205020403" pitchFamily="18" charset="0"/>
              </a:rPr>
              <a:t>rom 6pm-6am</a:t>
            </a:r>
          </a:p>
          <a:p>
            <a:pPr marL="514350" indent="-514350" algn="ctr">
              <a:buFont typeface="+mj-lt"/>
              <a:buAutoNum type="arabicPeriod"/>
            </a:pPr>
            <a:endParaRPr lang="en-GB" sz="12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 Eliminate sweets, caffeine, and/or alcoholic beverages.</a:t>
            </a:r>
            <a:endParaRPr lang="en-GB" sz="4800" b="1" dirty="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35265187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21434"/>
          </a:xfrm>
        </p:spPr>
        <p:txBody>
          <a:bodyPr>
            <a:normAutofit/>
          </a:bodyPr>
          <a:lstStyle/>
          <a:p>
            <a:pPr marL="0" indent="0" algn="ctr">
              <a:buNone/>
            </a:pPr>
            <a:r>
              <a:rPr lang="en-GB" sz="5400" b="1" dirty="0" smtClean="0">
                <a:effectLst>
                  <a:outerShdw blurRad="38100" dist="38100" dir="2700000" algn="tl">
                    <a:srgbClr val="000000">
                      <a:alpha val="43137"/>
                    </a:srgbClr>
                  </a:outerShdw>
                </a:effectLst>
                <a:latin typeface="Rockwell" panose="02060603020205020403" pitchFamily="18" charset="0"/>
              </a:rPr>
              <a:t>THRIVE 2019 – Physical Option 2</a:t>
            </a:r>
          </a:p>
          <a:p>
            <a:pPr algn="ctr"/>
            <a:r>
              <a:rPr lang="en-GB" sz="5400" b="1" dirty="0" smtClean="0">
                <a:effectLst>
                  <a:outerShdw blurRad="38100" dist="38100" dir="2700000" algn="tl">
                    <a:srgbClr val="000000">
                      <a:alpha val="43137"/>
                    </a:srgbClr>
                  </a:outerShdw>
                </a:effectLst>
                <a:latin typeface="Rockwell" panose="02060603020205020403" pitchFamily="18" charset="0"/>
              </a:rPr>
              <a:t>Change in Physical activities</a:t>
            </a:r>
          </a:p>
          <a:p>
            <a:pPr algn="ctr"/>
            <a:endParaRPr lang="en-GB" sz="5400" b="1" dirty="0" smtClean="0">
              <a:effectLst>
                <a:outerShdw blurRad="38100" dist="38100" dir="2700000" algn="tl">
                  <a:srgbClr val="000000">
                    <a:alpha val="43137"/>
                  </a:srgbClr>
                </a:outerShdw>
              </a:effectLst>
              <a:latin typeface="Rockwell" panose="02060603020205020403" pitchFamily="18" charset="0"/>
            </a:endParaRPr>
          </a:p>
          <a:p>
            <a:pPr marL="914400" indent="-914400" algn="ctr">
              <a:buAutoNum type="arabicPeriod"/>
            </a:pPr>
            <a:r>
              <a:rPr lang="en-GB" sz="5400" b="1" dirty="0" smtClean="0">
                <a:effectLst>
                  <a:outerShdw blurRad="38100" dist="38100" dir="2700000" algn="tl">
                    <a:srgbClr val="000000">
                      <a:alpha val="43137"/>
                    </a:srgbClr>
                  </a:outerShdw>
                </a:effectLst>
                <a:latin typeface="Rockwell" panose="02060603020205020403" pitchFamily="18" charset="0"/>
              </a:rPr>
              <a:t>30 minutes a day of physical exercise (weekdays)</a:t>
            </a:r>
          </a:p>
          <a:p>
            <a:pPr marL="914400" indent="-914400" algn="ctr">
              <a:buAutoNum type="arabicPeriod"/>
            </a:pPr>
            <a:endParaRPr lang="en-GB" sz="1000" b="1" dirty="0" smtClean="0">
              <a:effectLst>
                <a:outerShdw blurRad="38100" dist="38100" dir="2700000" algn="tl">
                  <a:srgbClr val="000000">
                    <a:alpha val="43137"/>
                  </a:srgbClr>
                </a:outerShdw>
              </a:effectLst>
              <a:latin typeface="Rockwell" panose="02060603020205020403" pitchFamily="18" charset="0"/>
            </a:endParaRPr>
          </a:p>
          <a:p>
            <a:pPr marL="914400" indent="-914400" algn="ctr">
              <a:buAutoNum type="arabicPeriod"/>
            </a:pPr>
            <a:r>
              <a:rPr lang="en-GB" sz="5400" b="1" dirty="0" smtClean="0">
                <a:effectLst>
                  <a:outerShdw blurRad="38100" dist="38100" dir="2700000" algn="tl">
                    <a:srgbClr val="000000">
                      <a:alpha val="43137"/>
                    </a:srgbClr>
                  </a:outerShdw>
                </a:effectLst>
                <a:latin typeface="Rockwell" panose="02060603020205020403" pitchFamily="18" charset="0"/>
              </a:rPr>
              <a:t>1 hr in the prayer room 7am-1pm or 5pm-6pm (weekdays) </a:t>
            </a:r>
          </a:p>
          <a:p>
            <a:pPr marL="914400" indent="-914400" algn="ctr">
              <a:buAutoNum type="arabicPeriod"/>
            </a:pPr>
            <a:endParaRPr lang="en-GB" sz="5400" b="1" dirty="0" smtClean="0">
              <a:effectLst>
                <a:outerShdw blurRad="38100" dist="38100" dir="2700000" algn="tl">
                  <a:srgbClr val="000000">
                    <a:alpha val="43137"/>
                  </a:srgbClr>
                </a:outerShdw>
              </a:effectLst>
              <a:latin typeface="Rockwell" panose="02060603020205020403" pitchFamily="18" charset="0"/>
            </a:endParaRPr>
          </a:p>
          <a:p>
            <a:pPr marL="914400" indent="-914400" algn="ctr">
              <a:buAutoNum type="arabicPeriod"/>
            </a:pPr>
            <a:endParaRPr lang="en-GB" sz="5400" b="1" dirty="0" smtClean="0">
              <a:effectLst>
                <a:outerShdw blurRad="38100" dist="38100" dir="2700000" algn="tl">
                  <a:srgbClr val="000000">
                    <a:alpha val="43137"/>
                  </a:srgbClr>
                </a:outerShdw>
              </a:effectLst>
              <a:latin typeface="Rockwell" panose="02060603020205020403" pitchFamily="18" charset="0"/>
            </a:endParaRPr>
          </a:p>
        </p:txBody>
      </p:sp>
    </p:spTree>
    <p:extLst>
      <p:ext uri="{BB962C8B-B14F-4D97-AF65-F5344CB8AC3E}">
        <p14:creationId xmlns:p14="http://schemas.microsoft.com/office/powerpoint/2010/main" val="1180255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542467"/>
          </a:xfrm>
        </p:spPr>
        <p:txBody>
          <a:bodyPr>
            <a:noAutofit/>
          </a:bodyPr>
          <a:lstStyle/>
          <a:p>
            <a:pPr marL="0" marR="0" indent="0" algn="ctr">
              <a:lnSpc>
                <a:spcPct val="107000"/>
              </a:lnSpc>
              <a:spcBef>
                <a:spcPts val="0"/>
              </a:spcBef>
              <a:spcAft>
                <a:spcPts val="800"/>
              </a:spcAft>
              <a:buNone/>
            </a:pPr>
            <a:r>
              <a:rPr lang="en-US" sz="40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Dan </a:t>
            </a:r>
            <a:r>
              <a:rPr lang="en-US" sz="40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9:2  </a:t>
            </a:r>
            <a:endParaRPr lang="en-US" sz="40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40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I</a:t>
            </a:r>
            <a:r>
              <a:rPr lang="en-US" sz="40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n </a:t>
            </a:r>
            <a:r>
              <a:rPr lang="en-US" sz="40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the first year of his reign I, Daniel, understood by the books the number of the years specified by the word of the LORD through Jeremiah the prophet, that He would accomplish seventy years in the desolations of Jerusalem. </a:t>
            </a:r>
          </a:p>
          <a:p>
            <a:pPr marL="0" marR="0" indent="0" algn="ctr">
              <a:lnSpc>
                <a:spcPct val="107000"/>
              </a:lnSpc>
              <a:spcBef>
                <a:spcPts val="0"/>
              </a:spcBef>
              <a:spcAft>
                <a:spcPts val="800"/>
              </a:spcAft>
              <a:buNone/>
            </a:pPr>
            <a:r>
              <a:rPr lang="en-US" sz="40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Dan 9:3  Then I set my face toward the Lord God to make request by prayer and supplications, with fasting, sackcloth, and ashes. </a:t>
            </a:r>
            <a:endParaRPr lang="en-US" sz="24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endParaRPr>
          </a:p>
          <a:p>
            <a:endParaRPr lang="en-US" sz="1400" dirty="0">
              <a:latin typeface="Rockwell" panose="02060603020205020403" pitchFamily="18" charset="0"/>
            </a:endParaRPr>
          </a:p>
        </p:txBody>
      </p:sp>
    </p:spTree>
    <p:extLst>
      <p:ext uri="{BB962C8B-B14F-4D97-AF65-F5344CB8AC3E}">
        <p14:creationId xmlns:p14="http://schemas.microsoft.com/office/powerpoint/2010/main" val="382541225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2085122" cy="6590805"/>
          </a:xfrm>
        </p:spPr>
        <p:txBody>
          <a:bodyPr>
            <a:noAutofit/>
          </a:bodyPr>
          <a:lstStyle/>
          <a:p>
            <a:pPr marL="0" indent="0" algn="ctr">
              <a:buNone/>
            </a:pPr>
            <a:r>
              <a:rPr lang="en-GB" sz="5400" b="1" dirty="0" smtClean="0">
                <a:effectLst>
                  <a:outerShdw blurRad="38100" dist="38100" dir="2700000" algn="tl">
                    <a:srgbClr val="000000">
                      <a:alpha val="43137"/>
                    </a:srgbClr>
                  </a:outerShdw>
                </a:effectLst>
                <a:latin typeface="Rockwell" panose="02060603020205020403" pitchFamily="18" charset="0"/>
              </a:rPr>
              <a:t>THRIVE 2019 – Physical Challenge</a:t>
            </a:r>
          </a:p>
          <a:p>
            <a:pPr marL="0" indent="0" algn="ctr">
              <a:buNone/>
            </a:pPr>
            <a:endParaRPr lang="en-GB" sz="4400" b="1" dirty="0" smtClean="0">
              <a:effectLst>
                <a:outerShdw blurRad="38100" dist="38100" dir="2700000" algn="tl">
                  <a:srgbClr val="000000">
                    <a:alpha val="43137"/>
                  </a:srgbClr>
                </a:outerShdw>
              </a:effectLst>
              <a:latin typeface="Rockwell" panose="02060603020205020403" pitchFamily="18" charset="0"/>
            </a:endParaRPr>
          </a:p>
          <a:p>
            <a:pPr marL="0" indent="0" algn="ctr">
              <a:lnSpc>
                <a:spcPct val="100000"/>
              </a:lnSpc>
              <a:buNone/>
            </a:pPr>
            <a:r>
              <a:rPr lang="en-GB" sz="4400" b="1" dirty="0" smtClean="0">
                <a:effectLst>
                  <a:outerShdw blurRad="38100" dist="38100" dir="2700000" algn="tl">
                    <a:srgbClr val="000000">
                      <a:alpha val="43137"/>
                    </a:srgbClr>
                  </a:outerShdw>
                </a:effectLst>
                <a:latin typeface="Rockwell" panose="02060603020205020403" pitchFamily="18" charset="0"/>
              </a:rPr>
              <a:t>During the final 3 days of the fast (Sept. 16-18), participants who accept this challenge will partake in a water only fast. </a:t>
            </a:r>
          </a:p>
          <a:p>
            <a:pPr marL="0" indent="0" algn="ctr">
              <a:lnSpc>
                <a:spcPct val="100000"/>
              </a:lnSpc>
              <a:buNone/>
            </a:pPr>
            <a:r>
              <a:rPr lang="en-GB" sz="4400" b="1" i="1" dirty="0" smtClean="0">
                <a:effectLst>
                  <a:outerShdw blurRad="38100" dist="38100" dir="2700000" algn="tl">
                    <a:srgbClr val="000000">
                      <a:alpha val="43137"/>
                    </a:srgbClr>
                  </a:outerShdw>
                </a:effectLst>
                <a:latin typeface="Rockwell" panose="02060603020205020403" pitchFamily="18" charset="0"/>
              </a:rPr>
              <a:t>(We ask that all participants check with their primary care physicians before making any changes to their diet).</a:t>
            </a:r>
          </a:p>
        </p:txBody>
      </p:sp>
    </p:spTree>
    <p:extLst>
      <p:ext uri="{BB962C8B-B14F-4D97-AF65-F5344CB8AC3E}">
        <p14:creationId xmlns:p14="http://schemas.microsoft.com/office/powerpoint/2010/main" val="309043159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9"/>
            <a:ext cx="12192000" cy="6590805"/>
          </a:xfrm>
        </p:spPr>
        <p:txBody>
          <a:bodyPr>
            <a:normAutofit fontScale="92500" lnSpcReduction="20000"/>
          </a:bodyPr>
          <a:lstStyle/>
          <a:p>
            <a:pPr marL="0" indent="0" algn="ctr">
              <a:buNone/>
            </a:pPr>
            <a:r>
              <a:rPr lang="en-GB" sz="6000" b="1" dirty="0">
                <a:effectLst>
                  <a:outerShdw blurRad="38100" dist="38100" dir="2700000" algn="tl">
                    <a:srgbClr val="000000">
                      <a:alpha val="43137"/>
                    </a:srgbClr>
                  </a:outerShdw>
                </a:effectLst>
                <a:latin typeface="Rockwell" panose="02060603020205020403" pitchFamily="18" charset="0"/>
              </a:rPr>
              <a:t>THRIVE </a:t>
            </a:r>
            <a:r>
              <a:rPr lang="en-GB" sz="6000" b="1" dirty="0" smtClean="0">
                <a:effectLst>
                  <a:outerShdw blurRad="38100" dist="38100" dir="2700000" algn="tl">
                    <a:srgbClr val="000000">
                      <a:alpha val="43137"/>
                    </a:srgbClr>
                  </a:outerShdw>
                </a:effectLst>
                <a:latin typeface="Rockwell" panose="02060603020205020403" pitchFamily="18" charset="0"/>
              </a:rPr>
              <a:t>2019 – Social Option 1</a:t>
            </a:r>
          </a:p>
          <a:p>
            <a:pPr marL="0" indent="0" algn="ctr">
              <a:buNone/>
            </a:pPr>
            <a:r>
              <a:rPr lang="en-GB" sz="4400" b="1" i="1" dirty="0" smtClean="0">
                <a:effectLst>
                  <a:outerShdw blurRad="38100" dist="38100" dir="2700000" algn="tl">
                    <a:srgbClr val="000000">
                      <a:alpha val="43137"/>
                    </a:srgbClr>
                  </a:outerShdw>
                </a:effectLst>
                <a:latin typeface="Rockwell" panose="02060603020205020403" pitchFamily="18" charset="0"/>
              </a:rPr>
              <a:t>Please choose one</a:t>
            </a:r>
          </a:p>
          <a:p>
            <a:pPr algn="ctr"/>
            <a:r>
              <a:rPr lang="en-GB" sz="5200" b="1" dirty="0" smtClean="0">
                <a:effectLst>
                  <a:outerShdw blurRad="38100" dist="38100" dir="2700000" algn="tl">
                    <a:srgbClr val="000000">
                      <a:alpha val="43137"/>
                    </a:srgbClr>
                  </a:outerShdw>
                </a:effectLst>
                <a:latin typeface="Rockwell" panose="02060603020205020403" pitchFamily="18" charset="0"/>
              </a:rPr>
              <a:t>Change in social interactions</a:t>
            </a:r>
          </a:p>
          <a:p>
            <a:pPr algn="ctr"/>
            <a:endParaRPr lang="en-GB" sz="44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 Eliminate social media (i.e. Instagram, Facebook, Twitter, Snapchat, etc.)</a:t>
            </a:r>
          </a:p>
          <a:p>
            <a:pPr marL="514350" indent="-514350" algn="ctr">
              <a:buFont typeface="+mj-lt"/>
              <a:buAutoNum type="arabicPeriod"/>
            </a:pPr>
            <a:endParaRPr lang="en-GB" sz="11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 Eliminate television and movies (cable and satellite TV, movie </a:t>
            </a:r>
            <a:r>
              <a:rPr lang="en-GB" sz="4800" b="1" dirty="0" err="1" smtClean="0">
                <a:effectLst>
                  <a:outerShdw blurRad="38100" dist="38100" dir="2700000" algn="tl">
                    <a:srgbClr val="000000">
                      <a:alpha val="43137"/>
                    </a:srgbClr>
                  </a:outerShdw>
                </a:effectLst>
                <a:latin typeface="Rockwell" panose="02060603020205020403" pitchFamily="18" charset="0"/>
              </a:rPr>
              <a:t>theaters</a:t>
            </a:r>
            <a:r>
              <a:rPr lang="en-GB" sz="4800" b="1" dirty="0" smtClean="0">
                <a:effectLst>
                  <a:outerShdw blurRad="38100" dist="38100" dir="2700000" algn="tl">
                    <a:srgbClr val="000000">
                      <a:alpha val="43137"/>
                    </a:srgbClr>
                  </a:outerShdw>
                </a:effectLst>
                <a:latin typeface="Rockwell" panose="02060603020205020403" pitchFamily="18" charset="0"/>
              </a:rPr>
              <a:t>, Netflix, </a:t>
            </a:r>
            <a:r>
              <a:rPr lang="en-GB" sz="4800" b="1" dirty="0" err="1" smtClean="0">
                <a:effectLst>
                  <a:outerShdw blurRad="38100" dist="38100" dir="2700000" algn="tl">
                    <a:srgbClr val="000000">
                      <a:alpha val="43137"/>
                    </a:srgbClr>
                  </a:outerShdw>
                </a:effectLst>
                <a:latin typeface="Rockwell" panose="02060603020205020403" pitchFamily="18" charset="0"/>
              </a:rPr>
              <a:t>Iroko</a:t>
            </a:r>
            <a:r>
              <a:rPr lang="en-GB" sz="4800" b="1" dirty="0" smtClean="0">
                <a:effectLst>
                  <a:outerShdw blurRad="38100" dist="38100" dir="2700000" algn="tl">
                    <a:srgbClr val="000000">
                      <a:alpha val="43137"/>
                    </a:srgbClr>
                  </a:outerShdw>
                </a:effectLst>
                <a:latin typeface="Rockwell" panose="02060603020205020403" pitchFamily="18" charset="0"/>
              </a:rPr>
              <a:t> TV etc.)</a:t>
            </a:r>
          </a:p>
          <a:p>
            <a:pPr marL="514350" indent="-514350" algn="ctr">
              <a:buFont typeface="+mj-lt"/>
              <a:buAutoNum type="arabicPeriod"/>
            </a:pPr>
            <a:endParaRPr lang="en-GB" sz="12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 Both </a:t>
            </a:r>
          </a:p>
        </p:txBody>
      </p:sp>
    </p:spTree>
    <p:extLst>
      <p:ext uri="{BB962C8B-B14F-4D97-AF65-F5344CB8AC3E}">
        <p14:creationId xmlns:p14="http://schemas.microsoft.com/office/powerpoint/2010/main" val="8460256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721434"/>
          </a:xfrm>
        </p:spPr>
        <p:txBody>
          <a:bodyPr>
            <a:normAutofit/>
          </a:bodyPr>
          <a:lstStyle/>
          <a:p>
            <a:pPr marL="0" indent="0" algn="ctr">
              <a:buNone/>
            </a:pPr>
            <a:r>
              <a:rPr lang="en-GB" sz="6000" b="1" dirty="0">
                <a:solidFill>
                  <a:srgbClr val="C00000"/>
                </a:solidFill>
                <a:effectLst>
                  <a:outerShdw blurRad="38100" dist="38100" dir="2700000" algn="tl">
                    <a:srgbClr val="000000">
                      <a:alpha val="43137"/>
                    </a:srgbClr>
                  </a:outerShdw>
                </a:effectLst>
                <a:latin typeface="Rockwell" panose="02060603020205020403" pitchFamily="18" charset="0"/>
              </a:rPr>
              <a:t>THRIVE </a:t>
            </a:r>
            <a:r>
              <a:rPr lang="en-GB" sz="6000" b="1" dirty="0" smtClean="0">
                <a:solidFill>
                  <a:srgbClr val="C00000"/>
                </a:solidFill>
                <a:effectLst>
                  <a:outerShdw blurRad="38100" dist="38100" dir="2700000" algn="tl">
                    <a:srgbClr val="000000">
                      <a:alpha val="43137"/>
                    </a:srgbClr>
                  </a:outerShdw>
                </a:effectLst>
                <a:latin typeface="Rockwell" panose="02060603020205020403" pitchFamily="18" charset="0"/>
              </a:rPr>
              <a:t>2019 – Social Option 2</a:t>
            </a:r>
          </a:p>
          <a:p>
            <a:pPr algn="ctr"/>
            <a:r>
              <a:rPr lang="en-GB" sz="4800" b="1" dirty="0" smtClean="0">
                <a:solidFill>
                  <a:srgbClr val="C00000"/>
                </a:solidFill>
                <a:effectLst>
                  <a:outerShdw blurRad="38100" dist="38100" dir="2700000" algn="tl">
                    <a:srgbClr val="000000">
                      <a:alpha val="43137"/>
                    </a:srgbClr>
                  </a:outerShdw>
                </a:effectLst>
                <a:latin typeface="Rockwell" panose="02060603020205020403" pitchFamily="18" charset="0"/>
              </a:rPr>
              <a:t>Change in spiritual interactions</a:t>
            </a:r>
          </a:p>
          <a:p>
            <a:pPr algn="ctr"/>
            <a:endParaRPr lang="en-GB" sz="48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5400" b="1" dirty="0" smtClean="0">
                <a:effectLst>
                  <a:outerShdw blurRad="38100" dist="38100" dir="2700000" algn="tl">
                    <a:srgbClr val="000000">
                      <a:alpha val="43137"/>
                    </a:srgbClr>
                  </a:outerShdw>
                </a:effectLst>
                <a:latin typeface="Rockwell" panose="02060603020205020403" pitchFamily="18" charset="0"/>
              </a:rPr>
              <a:t>Find a prayer partner with whom to pray daily.</a:t>
            </a:r>
          </a:p>
          <a:p>
            <a:pPr algn="ctr"/>
            <a:endParaRPr lang="en-GB" sz="6000" dirty="0" smtClean="0">
              <a:latin typeface="Rockwell" panose="02060603020205020403" pitchFamily="18" charset="0"/>
            </a:endParaRPr>
          </a:p>
        </p:txBody>
      </p:sp>
    </p:spTree>
    <p:extLst>
      <p:ext uri="{BB962C8B-B14F-4D97-AF65-F5344CB8AC3E}">
        <p14:creationId xmlns:p14="http://schemas.microsoft.com/office/powerpoint/2010/main" val="366993513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9"/>
            <a:ext cx="12192000" cy="6630779"/>
          </a:xfrm>
        </p:spPr>
        <p:txBody>
          <a:bodyPr>
            <a:normAutofit fontScale="85000" lnSpcReduction="10000"/>
          </a:bodyPr>
          <a:lstStyle/>
          <a:p>
            <a:pPr marL="0" indent="0" algn="ctr">
              <a:buNone/>
            </a:pPr>
            <a:r>
              <a:rPr lang="en-GB" sz="6000" b="1" dirty="0">
                <a:solidFill>
                  <a:srgbClr val="C00000"/>
                </a:solidFill>
                <a:effectLst>
                  <a:outerShdw blurRad="38100" dist="38100" dir="2700000" algn="tl">
                    <a:srgbClr val="000000">
                      <a:alpha val="43137"/>
                    </a:srgbClr>
                  </a:outerShdw>
                </a:effectLst>
                <a:latin typeface="Rockwell" panose="02060603020205020403" pitchFamily="18" charset="0"/>
              </a:rPr>
              <a:t>THRIVE </a:t>
            </a:r>
            <a:r>
              <a:rPr lang="en-GB" sz="6000" b="1" dirty="0" smtClean="0">
                <a:solidFill>
                  <a:srgbClr val="C00000"/>
                </a:solidFill>
                <a:effectLst>
                  <a:outerShdw blurRad="38100" dist="38100" dir="2700000" algn="tl">
                    <a:srgbClr val="000000">
                      <a:alpha val="43137"/>
                    </a:srgbClr>
                  </a:outerShdw>
                </a:effectLst>
                <a:latin typeface="Rockwell" panose="02060603020205020403" pitchFamily="18" charset="0"/>
              </a:rPr>
              <a:t>2019 – Social Challenge</a:t>
            </a:r>
          </a:p>
          <a:p>
            <a:pPr marL="0" indent="0" algn="ctr">
              <a:buNone/>
            </a:pPr>
            <a:endParaRPr lang="en-GB" sz="5800" b="1" dirty="0" smtClean="0">
              <a:effectLst>
                <a:outerShdw blurRad="38100" dist="38100" dir="2700000" algn="tl">
                  <a:srgbClr val="000000">
                    <a:alpha val="43137"/>
                  </a:srgbClr>
                </a:outerShdw>
              </a:effectLst>
              <a:latin typeface="Rockwell" panose="02060603020205020403" pitchFamily="18" charset="0"/>
            </a:endParaRPr>
          </a:p>
          <a:p>
            <a:pPr marL="0" indent="0" algn="ctr">
              <a:lnSpc>
                <a:spcPct val="110000"/>
              </a:lnSpc>
              <a:buNone/>
            </a:pPr>
            <a:r>
              <a:rPr lang="en-GB" sz="4800" b="1" dirty="0" smtClean="0">
                <a:effectLst>
                  <a:outerShdw blurRad="38100" dist="38100" dir="2700000" algn="tl">
                    <a:srgbClr val="000000">
                      <a:alpha val="43137"/>
                    </a:srgbClr>
                  </a:outerShdw>
                </a:effectLst>
                <a:latin typeface="Rockwell" panose="02060603020205020403" pitchFamily="18" charset="0"/>
              </a:rPr>
              <a:t>During the final 3 days of the fast (Sept. 16-18), participants who accept this challenge will partake in a 3-day silent meditation. Participants are asked to silence themselves from unnecessary conversations and noises. </a:t>
            </a:r>
          </a:p>
          <a:p>
            <a:pPr marL="0" indent="0" algn="ctr">
              <a:lnSpc>
                <a:spcPct val="110000"/>
              </a:lnSpc>
              <a:buNone/>
            </a:pPr>
            <a:r>
              <a:rPr lang="en-GB" sz="4800" b="1" i="1" dirty="0" smtClean="0">
                <a:effectLst>
                  <a:outerShdw blurRad="38100" dist="38100" dir="2700000" algn="tl">
                    <a:srgbClr val="000000">
                      <a:alpha val="43137"/>
                    </a:srgbClr>
                  </a:outerShdw>
                </a:effectLst>
                <a:latin typeface="Rockwell" panose="02060603020205020403" pitchFamily="18" charset="0"/>
              </a:rPr>
              <a:t>(These may include but are not limited to phone conversations, music, background noise, etc.) </a:t>
            </a:r>
          </a:p>
        </p:txBody>
      </p:sp>
    </p:spTree>
    <p:extLst>
      <p:ext uri="{BB962C8B-B14F-4D97-AF65-F5344CB8AC3E}">
        <p14:creationId xmlns:p14="http://schemas.microsoft.com/office/powerpoint/2010/main" val="16880947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30629"/>
            <a:ext cx="12192000" cy="6727371"/>
          </a:xfrm>
        </p:spPr>
        <p:txBody>
          <a:bodyPr>
            <a:normAutofit fontScale="92500"/>
          </a:bodyPr>
          <a:lstStyle/>
          <a:p>
            <a:pPr marL="0" indent="0" algn="ctr">
              <a:buNone/>
            </a:pPr>
            <a:r>
              <a:rPr lang="en-GB" sz="6000" b="1" dirty="0" smtClean="0">
                <a:solidFill>
                  <a:srgbClr val="C00000"/>
                </a:solidFill>
                <a:effectLst>
                  <a:outerShdw blurRad="38100" dist="38100" dir="2700000" algn="tl">
                    <a:srgbClr val="000000">
                      <a:alpha val="43137"/>
                    </a:srgbClr>
                  </a:outerShdw>
                </a:effectLst>
                <a:latin typeface="Rockwell" panose="02060603020205020403" pitchFamily="18" charset="0"/>
              </a:rPr>
              <a:t>THRIVE 2019 – Financial Option 1</a:t>
            </a:r>
            <a:endParaRPr lang="en-GB" sz="4800" b="1" dirty="0" smtClean="0">
              <a:solidFill>
                <a:srgbClr val="C00000"/>
              </a:solidFill>
              <a:effectLst>
                <a:outerShdw blurRad="38100" dist="38100" dir="2700000" algn="tl">
                  <a:srgbClr val="000000">
                    <a:alpha val="43137"/>
                  </a:srgbClr>
                </a:outerShdw>
              </a:effectLst>
              <a:latin typeface="Rockwell" panose="02060603020205020403" pitchFamily="18" charset="0"/>
            </a:endParaRPr>
          </a:p>
          <a:p>
            <a:pPr algn="ctr"/>
            <a:r>
              <a:rPr lang="en-GB" sz="4800" b="1" dirty="0" smtClean="0">
                <a:effectLst>
                  <a:outerShdw blurRad="38100" dist="38100" dir="2700000" algn="tl">
                    <a:srgbClr val="000000">
                      <a:alpha val="43137"/>
                    </a:srgbClr>
                  </a:outerShdw>
                </a:effectLst>
                <a:latin typeface="Rockwell" panose="02060603020205020403" pitchFamily="18" charset="0"/>
              </a:rPr>
              <a:t>Change in frivolous spending</a:t>
            </a:r>
          </a:p>
          <a:p>
            <a:pPr algn="ctr"/>
            <a:endParaRPr lang="en-GB" sz="48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Eliminate spending money on non-essential daily routine purchases (i.e. Soda, recharge cards etc.)</a:t>
            </a:r>
          </a:p>
          <a:p>
            <a:pPr marL="0" indent="0" algn="ctr">
              <a:buNone/>
            </a:pPr>
            <a:r>
              <a:rPr lang="en-GB" sz="4800" b="1" dirty="0" smtClean="0">
                <a:effectLst>
                  <a:outerShdw blurRad="38100" dist="38100" dir="2700000" algn="tl">
                    <a:srgbClr val="000000">
                      <a:alpha val="43137"/>
                    </a:srgbClr>
                  </a:outerShdw>
                </a:effectLst>
                <a:latin typeface="Rockwell" panose="02060603020205020403" pitchFamily="18" charset="0"/>
              </a:rPr>
              <a:t> </a:t>
            </a:r>
          </a:p>
          <a:p>
            <a:pPr marL="0" indent="0" algn="ctr">
              <a:buNone/>
            </a:pPr>
            <a:r>
              <a:rPr lang="en-GB" sz="4800" i="1" dirty="0" smtClean="0">
                <a:effectLst>
                  <a:outerShdw blurRad="38100" dist="38100" dir="2700000" algn="tl">
                    <a:srgbClr val="000000">
                      <a:alpha val="43137"/>
                    </a:srgbClr>
                  </a:outerShdw>
                </a:effectLst>
                <a:latin typeface="Rockwell" panose="02060603020205020403" pitchFamily="18" charset="0"/>
              </a:rPr>
              <a:t>~ collect money saved as an offering to render back to God at the end of the fast ~</a:t>
            </a:r>
          </a:p>
        </p:txBody>
      </p:sp>
    </p:spTree>
    <p:extLst>
      <p:ext uri="{BB962C8B-B14F-4D97-AF65-F5344CB8AC3E}">
        <p14:creationId xmlns:p14="http://schemas.microsoft.com/office/powerpoint/2010/main" val="88338962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878" y="130629"/>
            <a:ext cx="11922826" cy="6590805"/>
          </a:xfrm>
        </p:spPr>
        <p:txBody>
          <a:bodyPr>
            <a:normAutofit fontScale="92500"/>
          </a:bodyPr>
          <a:lstStyle/>
          <a:p>
            <a:pPr marL="0" indent="0" algn="ctr">
              <a:buNone/>
            </a:pPr>
            <a:r>
              <a:rPr lang="en-GB" sz="5800" b="1" dirty="0" smtClean="0">
                <a:solidFill>
                  <a:srgbClr val="C00000"/>
                </a:solidFill>
                <a:effectLst>
                  <a:outerShdw blurRad="38100" dist="38100" dir="2700000" algn="tl">
                    <a:srgbClr val="000000">
                      <a:alpha val="43137"/>
                    </a:srgbClr>
                  </a:outerShdw>
                </a:effectLst>
                <a:latin typeface="Rockwell" panose="02060603020205020403" pitchFamily="18" charset="0"/>
              </a:rPr>
              <a:t>THRIVE 2019 – Financial Option 2</a:t>
            </a:r>
          </a:p>
          <a:p>
            <a:pPr algn="ctr"/>
            <a:r>
              <a:rPr lang="en-GB" sz="4800" b="1" dirty="0" smtClean="0">
                <a:solidFill>
                  <a:srgbClr val="C00000"/>
                </a:solidFill>
                <a:effectLst>
                  <a:outerShdw blurRad="38100" dist="38100" dir="2700000" algn="tl">
                    <a:srgbClr val="000000">
                      <a:alpha val="43137"/>
                    </a:srgbClr>
                  </a:outerShdw>
                </a:effectLst>
                <a:latin typeface="Rockwell" panose="02060603020205020403" pitchFamily="18" charset="0"/>
              </a:rPr>
              <a:t>Change in personal spending</a:t>
            </a:r>
          </a:p>
          <a:p>
            <a:pPr algn="ctr"/>
            <a:endParaRPr lang="en-GB" sz="4800" b="1" dirty="0" smtClean="0">
              <a:effectLst>
                <a:outerShdw blurRad="38100" dist="38100" dir="2700000" algn="tl">
                  <a:srgbClr val="000000">
                    <a:alpha val="43137"/>
                  </a:srgbClr>
                </a:outerShdw>
              </a:effectLst>
              <a:latin typeface="Rockwell" panose="02060603020205020403" pitchFamily="18" charset="0"/>
            </a:endParaRPr>
          </a:p>
          <a:p>
            <a:pPr marL="514350" indent="-514350" algn="ctr">
              <a:buFont typeface="+mj-lt"/>
              <a:buAutoNum type="arabicPeriod"/>
            </a:pPr>
            <a:r>
              <a:rPr lang="en-GB" sz="4800" b="1" dirty="0" smtClean="0">
                <a:effectLst>
                  <a:outerShdw blurRad="38100" dist="38100" dir="2700000" algn="tl">
                    <a:srgbClr val="000000">
                      <a:alpha val="43137"/>
                    </a:srgbClr>
                  </a:outerShdw>
                </a:effectLst>
                <a:latin typeface="Rockwell" panose="02060603020205020403" pitchFamily="18" charset="0"/>
              </a:rPr>
              <a:t>Eliminate spending money on non-essential items (i.e. extra clothing, electronics, etc.)</a:t>
            </a:r>
          </a:p>
          <a:p>
            <a:pPr marL="0" indent="0" algn="ctr">
              <a:buNone/>
            </a:pPr>
            <a:r>
              <a:rPr lang="en-GB" sz="4800" b="1" dirty="0" smtClean="0">
                <a:effectLst>
                  <a:outerShdw blurRad="38100" dist="38100" dir="2700000" algn="tl">
                    <a:srgbClr val="000000">
                      <a:alpha val="43137"/>
                    </a:srgbClr>
                  </a:outerShdw>
                </a:effectLst>
                <a:latin typeface="Rockwell" panose="02060603020205020403" pitchFamily="18" charset="0"/>
              </a:rPr>
              <a:t> </a:t>
            </a:r>
          </a:p>
          <a:p>
            <a:pPr marL="0" indent="0" algn="ctr">
              <a:buNone/>
            </a:pPr>
            <a:r>
              <a:rPr lang="en-GB" sz="4800" i="1" dirty="0" smtClean="0">
                <a:effectLst>
                  <a:outerShdw blurRad="38100" dist="38100" dir="2700000" algn="tl">
                    <a:srgbClr val="000000">
                      <a:alpha val="43137"/>
                    </a:srgbClr>
                  </a:outerShdw>
                </a:effectLst>
                <a:latin typeface="Rockwell" panose="02060603020205020403" pitchFamily="18" charset="0"/>
              </a:rPr>
              <a:t>~ collect money saved as an offering to render back to God at the end of the fast ~</a:t>
            </a:r>
          </a:p>
        </p:txBody>
      </p:sp>
    </p:spTree>
    <p:extLst>
      <p:ext uri="{BB962C8B-B14F-4D97-AF65-F5344CB8AC3E}">
        <p14:creationId xmlns:p14="http://schemas.microsoft.com/office/powerpoint/2010/main" val="222614420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
            <a:ext cx="12192000" cy="6857999"/>
          </a:xfrm>
        </p:spPr>
        <p:txBody>
          <a:bodyPr>
            <a:noAutofit/>
          </a:bodyPr>
          <a:lstStyle/>
          <a:p>
            <a:pPr marL="0" indent="0" algn="ctr">
              <a:buNone/>
            </a:pPr>
            <a:r>
              <a:rPr lang="en-GB" sz="5400" b="1" dirty="0" smtClean="0">
                <a:solidFill>
                  <a:srgbClr val="C00000"/>
                </a:solidFill>
                <a:effectLst>
                  <a:outerShdw blurRad="38100" dist="38100" dir="2700000" algn="tl">
                    <a:srgbClr val="000000">
                      <a:alpha val="43137"/>
                    </a:srgbClr>
                  </a:outerShdw>
                </a:effectLst>
                <a:latin typeface="Rockwell" panose="02060603020205020403" pitchFamily="18" charset="0"/>
              </a:rPr>
              <a:t>THRIVE 2019 – Financial Challenge</a:t>
            </a:r>
          </a:p>
          <a:p>
            <a:pPr marL="0" indent="0" algn="ctr">
              <a:buNone/>
            </a:pPr>
            <a:endParaRPr lang="en-GB" sz="100" b="1" dirty="0" smtClean="0">
              <a:effectLst>
                <a:outerShdw blurRad="38100" dist="38100" dir="2700000" algn="tl">
                  <a:srgbClr val="000000">
                    <a:alpha val="43137"/>
                  </a:srgbClr>
                </a:outerShdw>
              </a:effectLst>
              <a:latin typeface="Rockwell" panose="02060603020205020403" pitchFamily="18" charset="0"/>
            </a:endParaRPr>
          </a:p>
          <a:p>
            <a:pPr marL="0" indent="0" algn="ctr">
              <a:lnSpc>
                <a:spcPct val="100000"/>
              </a:lnSpc>
              <a:buNone/>
            </a:pPr>
            <a:r>
              <a:rPr lang="en-GB" sz="3800" b="1" dirty="0" smtClean="0">
                <a:effectLst>
                  <a:outerShdw blurRad="38100" dist="38100" dir="2700000" algn="tl">
                    <a:srgbClr val="000000">
                      <a:alpha val="43137"/>
                    </a:srgbClr>
                  </a:outerShdw>
                </a:effectLst>
                <a:latin typeface="Rockwell" panose="02060603020205020403" pitchFamily="18" charset="0"/>
              </a:rPr>
              <a:t>During the final 3 days of the fast (Sept. 16-18), participants who accept this challenge will partake in a 3-day financial discernment. Participants are asked to discern an amount of money to offer back to God. ALL funds will be donated to host our city and a cause at the end of THRIVE 2019. </a:t>
            </a:r>
          </a:p>
          <a:p>
            <a:pPr marL="0" indent="0" algn="ctr">
              <a:lnSpc>
                <a:spcPct val="100000"/>
              </a:lnSpc>
              <a:buNone/>
            </a:pPr>
            <a:r>
              <a:rPr lang="en-GB" sz="3800" b="1" i="1" dirty="0" smtClean="0">
                <a:effectLst>
                  <a:outerShdw blurRad="38100" dist="38100" dir="2700000" algn="tl">
                    <a:srgbClr val="000000">
                      <a:alpha val="43137"/>
                    </a:srgbClr>
                  </a:outerShdw>
                </a:effectLst>
                <a:latin typeface="Rockwell" panose="02060603020205020403" pitchFamily="18" charset="0"/>
              </a:rPr>
              <a:t>(</a:t>
            </a:r>
            <a:r>
              <a:rPr lang="en-GB" sz="3800" b="1" i="1" dirty="0">
                <a:effectLst>
                  <a:outerShdw blurRad="38100" dist="38100" dir="2700000" algn="tl">
                    <a:srgbClr val="000000">
                      <a:alpha val="43137"/>
                    </a:srgbClr>
                  </a:outerShdw>
                </a:effectLst>
                <a:latin typeface="Rockwell" panose="02060603020205020403" pitchFamily="18" charset="0"/>
              </a:rPr>
              <a:t>O</a:t>
            </a:r>
            <a:r>
              <a:rPr lang="en-GB" sz="3800" b="1" i="1" dirty="0" smtClean="0">
                <a:effectLst>
                  <a:outerShdw blurRad="38100" dist="38100" dir="2700000" algn="tl">
                    <a:srgbClr val="000000">
                      <a:alpha val="43137"/>
                    </a:srgbClr>
                  </a:outerShdw>
                </a:effectLst>
                <a:latin typeface="Rockwell" panose="02060603020205020403" pitchFamily="18" charset="0"/>
              </a:rPr>
              <a:t>ffering amount may reflect money saved during the fast or participants may choose to add additional funds to their donation)  </a:t>
            </a:r>
          </a:p>
        </p:txBody>
      </p:sp>
    </p:spTree>
    <p:extLst>
      <p:ext uri="{BB962C8B-B14F-4D97-AF65-F5344CB8AC3E}">
        <p14:creationId xmlns:p14="http://schemas.microsoft.com/office/powerpoint/2010/main" val="14613541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83523" y="2350168"/>
            <a:ext cx="4212254" cy="2157664"/>
          </a:xfrm>
          <a:prstGeom prst="rect">
            <a:avLst/>
          </a:prstGeom>
        </p:spPr>
      </p:pic>
    </p:spTree>
    <p:extLst>
      <p:ext uri="{BB962C8B-B14F-4D97-AF65-F5344CB8AC3E}">
        <p14:creationId xmlns:p14="http://schemas.microsoft.com/office/powerpoint/2010/main" val="22224887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542467"/>
          </a:xfrm>
        </p:spPr>
        <p:txBody>
          <a:bodyPr>
            <a:normAutofit fontScale="25000" lnSpcReduction="20000"/>
          </a:bodyPr>
          <a:lstStyle/>
          <a:p>
            <a:pPr marL="457200" lvl="1" indent="0" algn="ctr">
              <a:lnSpc>
                <a:spcPct val="120000"/>
              </a:lnSpc>
              <a:spcBef>
                <a:spcPts val="0"/>
              </a:spcBef>
              <a:spcAft>
                <a:spcPts val="800"/>
              </a:spcAft>
              <a:buNone/>
            </a:pPr>
            <a:r>
              <a:rPr lang="en-US" sz="156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The man of prayer exerts a greater influence over national affairs than even crowned heads. "</a:t>
            </a:r>
            <a:r>
              <a:rPr lang="en-US" sz="156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Prayer moves the hand that moves the world</a:t>
            </a:r>
            <a:r>
              <a:rPr lang="en-US" sz="156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a:t>
            </a:r>
          </a:p>
          <a:p>
            <a:pPr marL="457200" lvl="1" indent="0" algn="ctr">
              <a:lnSpc>
                <a:spcPct val="120000"/>
              </a:lnSpc>
              <a:spcBef>
                <a:spcPts val="0"/>
              </a:spcBef>
              <a:spcAft>
                <a:spcPts val="800"/>
              </a:spcAft>
              <a:buNone/>
            </a:pPr>
            <a:r>
              <a:rPr lang="en-US" sz="156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 </a:t>
            </a:r>
            <a:r>
              <a:rPr lang="en-US" sz="156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Daniel on his knees was a mightier man than Darius on his throne. </a:t>
            </a:r>
            <a:r>
              <a:rPr lang="en-US" sz="156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Daniel </a:t>
            </a:r>
            <a:r>
              <a:rPr lang="en-US" sz="156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was in the service of the King of </a:t>
            </a:r>
            <a:r>
              <a:rPr lang="en-US" sz="156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kings was </a:t>
            </a:r>
            <a:r>
              <a:rPr lang="en-US" sz="156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admitted to the audience-chamber of the Most High; and received the announcements of the Divine will. Darius now mainly serves as a landmark on the course of time to indicate a date; Daniel is still the teacher and </a:t>
            </a:r>
            <a:r>
              <a:rPr lang="en-US" sz="15600" b="1" dirty="0" err="1">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moulder</a:t>
            </a:r>
            <a:r>
              <a:rPr lang="en-US" sz="15600" b="1" dirty="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 of men</a:t>
            </a:r>
            <a:r>
              <a:rPr lang="en-US" sz="15600" b="1" dirty="0" smtClean="0">
                <a:effectLst>
                  <a:outerShdw blurRad="38100" dist="38100" dir="2700000" algn="tl">
                    <a:srgbClr val="000000">
                      <a:alpha val="43137"/>
                    </a:srgbClr>
                  </a:outerShdw>
                </a:effectLst>
                <a:latin typeface="Constantia" panose="02030602050306030303" pitchFamily="18" charset="0"/>
                <a:ea typeface="Calibri" panose="020F0502020204030204" pitchFamily="34" charset="0"/>
                <a:cs typeface="Times New Roman" panose="02020603050405020304" pitchFamily="18" charset="0"/>
              </a:rPr>
              <a:t>.</a:t>
            </a:r>
          </a:p>
          <a:p>
            <a:pPr marL="0" marR="0" indent="0" algn="ctr">
              <a:lnSpc>
                <a:spcPct val="120000"/>
              </a:lnSpc>
              <a:spcBef>
                <a:spcPts val="0"/>
              </a:spcBef>
              <a:spcAft>
                <a:spcPts val="800"/>
              </a:spcAft>
              <a:buNone/>
            </a:pPr>
            <a:endParaRPr lang="en-US" sz="72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a:lnSpc>
                <a:spcPct val="120000"/>
              </a:lnSpc>
            </a:pPr>
            <a:endParaRPr lang="en-US" dirty="0">
              <a:latin typeface="Rockwell" panose="02060603020205020403" pitchFamily="18" charset="0"/>
            </a:endParaRPr>
          </a:p>
        </p:txBody>
      </p:sp>
    </p:spTree>
    <p:extLst>
      <p:ext uri="{BB962C8B-B14F-4D97-AF65-F5344CB8AC3E}">
        <p14:creationId xmlns:p14="http://schemas.microsoft.com/office/powerpoint/2010/main" val="2455015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542467"/>
          </a:xfrm>
        </p:spPr>
        <p:txBody>
          <a:bodyPr>
            <a:normAutofit/>
          </a:bodyPr>
          <a:lstStyle/>
          <a:p>
            <a:pPr marL="0" marR="0" indent="0" algn="ctr">
              <a:lnSpc>
                <a:spcPct val="107000"/>
              </a:lnSpc>
              <a:spcBef>
                <a:spcPts val="0"/>
              </a:spcBef>
              <a:spcAft>
                <a:spcPts val="800"/>
              </a:spcAft>
              <a:buNone/>
            </a:pPr>
            <a:endPar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What </a:t>
            </a:r>
            <a:r>
              <a:rPr lang="en-US" sz="8800" b="1" u="sng" dirty="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is </a:t>
            </a:r>
            <a:r>
              <a:rPr lang="en-US" sz="8800" b="1" u="sng" dirty="0" smtClean="0">
                <a:solidFill>
                  <a:srgbClr val="FF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Fasting?</a:t>
            </a:r>
            <a:endParaRPr lang="en-US" sz="7800" b="1" dirty="0" smtClean="0">
              <a:effectLst>
                <a:outerShdw blurRad="38100" dist="38100" dir="2700000" algn="tl">
                  <a:srgbClr val="000000">
                    <a:alpha val="43137"/>
                  </a:srgbClr>
                </a:outerShdw>
              </a:effectLst>
              <a:latin typeface="Rockwell" panose="02060603020205020403" pitchFamily="18" charset="0"/>
            </a:endParaRPr>
          </a:p>
          <a:p>
            <a:pPr marL="0" marR="0" indent="0" algn="ctr">
              <a:lnSpc>
                <a:spcPct val="107000"/>
              </a:lnSpc>
              <a:spcBef>
                <a:spcPts val="0"/>
              </a:spcBef>
              <a:spcAft>
                <a:spcPts val="800"/>
              </a:spcAft>
              <a:buNone/>
            </a:pPr>
            <a:endParaRPr lang="en-US" sz="40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endParaRPr>
          </a:p>
          <a:p>
            <a:endParaRPr lang="en-US" dirty="0">
              <a:latin typeface="Rockwell" panose="02060603020205020403" pitchFamily="18" charset="0"/>
            </a:endParaRPr>
          </a:p>
        </p:txBody>
      </p:sp>
    </p:spTree>
    <p:extLst>
      <p:ext uri="{BB962C8B-B14F-4D97-AF65-F5344CB8AC3E}">
        <p14:creationId xmlns:p14="http://schemas.microsoft.com/office/powerpoint/2010/main" val="11280572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lnSpcReduction="10000"/>
          </a:bodyPr>
          <a:lstStyle/>
          <a:p>
            <a:pPr marL="0" indent="0" algn="ctr">
              <a:lnSpc>
                <a:spcPct val="107000"/>
              </a:lnSpc>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17:14  When they came to the crowd, a man came up to Jesus, falling on his knees before Him and saying, </a:t>
            </a:r>
          </a:p>
          <a:p>
            <a:pPr marL="0" indent="0" algn="ctr">
              <a:lnSpc>
                <a:spcPct val="107000"/>
              </a:lnSpc>
              <a:spcAft>
                <a:spcPts val="800"/>
              </a:spcAft>
              <a:buNone/>
            </a:pP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17:15  "Lord, have mercy on my son, for he is a lunatic and is very ill; </a:t>
            </a:r>
            <a:r>
              <a:rPr lang="en-US" sz="54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for he often falls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into the fire and </a:t>
            </a:r>
            <a:r>
              <a:rPr lang="en-US" sz="54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often into the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water. </a:t>
            </a:r>
          </a:p>
        </p:txBody>
      </p:sp>
    </p:spTree>
    <p:extLst>
      <p:ext uri="{BB962C8B-B14F-4D97-AF65-F5344CB8AC3E}">
        <p14:creationId xmlns:p14="http://schemas.microsoft.com/office/powerpoint/2010/main" val="242596790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2000" cy="6857999"/>
          </a:xfrm>
        </p:spPr>
        <p:txBody>
          <a:bodyPr>
            <a:normAutofit fontScale="92500"/>
          </a:bodyPr>
          <a:lstStyle/>
          <a:p>
            <a:pPr marL="0" indent="0" algn="ctr">
              <a:lnSpc>
                <a:spcPct val="107000"/>
              </a:lnSpc>
              <a:spcAft>
                <a:spcPts val="800"/>
              </a:spcAft>
              <a:buNone/>
            </a:pPr>
            <a:r>
              <a:rPr lang="en-US" sz="5400" b="1" dirty="0" smtClean="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17:16  "I brought him to Your disciples, and they could not cure him." </a:t>
            </a:r>
          </a:p>
          <a:p>
            <a:pPr marL="0" indent="0" algn="ctr">
              <a:lnSpc>
                <a:spcPct val="107000"/>
              </a:lnSpc>
              <a:spcAft>
                <a:spcPts val="800"/>
              </a:spcAft>
              <a:buNone/>
            </a:pP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Mat 17:17  And Jesus answered and said, "</a:t>
            </a:r>
            <a:r>
              <a:rPr lang="en-US" sz="5400" b="1" u="sng" dirty="0">
                <a:solidFill>
                  <a:srgbClr val="C00000"/>
                </a:solidFill>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You unbelieving and perverted </a:t>
            </a:r>
            <a:r>
              <a:rPr lang="en-US" sz="5400" b="1" dirty="0">
                <a:effectLst>
                  <a:outerShdw blurRad="38100" dist="38100" dir="2700000" algn="tl">
                    <a:srgbClr val="000000">
                      <a:alpha val="43137"/>
                    </a:srgbClr>
                  </a:outerShdw>
                </a:effectLst>
                <a:latin typeface="Rockwell" panose="02060603020205020403" pitchFamily="18" charset="0"/>
                <a:ea typeface="Calibri" panose="020F0502020204030204" pitchFamily="34" charset="0"/>
                <a:cs typeface="Times New Roman" panose="02020603050405020304" pitchFamily="18" charset="0"/>
              </a:rPr>
              <a:t>generation, how long shall I be with you? How long shall I put up with you? Bring him here to Me." </a:t>
            </a:r>
          </a:p>
        </p:txBody>
      </p:sp>
    </p:spTree>
    <p:extLst>
      <p:ext uri="{BB962C8B-B14F-4D97-AF65-F5344CB8AC3E}">
        <p14:creationId xmlns:p14="http://schemas.microsoft.com/office/powerpoint/2010/main" val="4980330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1119</TotalTime>
  <Words>2356</Words>
  <Application>Microsoft Office PowerPoint</Application>
  <PresentationFormat>Widescreen</PresentationFormat>
  <Paragraphs>258</Paragraphs>
  <Slides>57</Slides>
  <Notes>0</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57</vt:i4>
      </vt:variant>
    </vt:vector>
  </HeadingPairs>
  <TitlesOfParts>
    <vt:vector size="65" baseType="lpstr">
      <vt:lpstr>Arial</vt:lpstr>
      <vt:lpstr>Calibri</vt:lpstr>
      <vt:lpstr>Calibri Light</vt:lpstr>
      <vt:lpstr>Constantia</vt:lpstr>
      <vt:lpstr>Rockwell</vt:lpstr>
      <vt:lpstr>Times New Roman</vt:lpstr>
      <vt:lpstr>Office Theme</vt:lpstr>
      <vt:lpstr>1_Office Theme</vt:lpstr>
      <vt:lpstr>2019 FAST</vt:lpstr>
      <vt:lpstr>PowerPoint Presentation</vt:lpstr>
      <vt:lpstr> What is THRIVE?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Kay Benson Akhigbe</cp:lastModifiedBy>
  <cp:revision>77</cp:revision>
  <dcterms:created xsi:type="dcterms:W3CDTF">2019-08-09T11:06:41Z</dcterms:created>
  <dcterms:modified xsi:type="dcterms:W3CDTF">2019-08-11T04:31:04Z</dcterms:modified>
</cp:coreProperties>
</file>